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87" d="100"/>
          <a:sy n="87" d="100"/>
        </p:scale>
        <p:origin x="25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6E5EADC-5B7D-604C-A866-18B690B72707}" type="datetimeFigureOut">
              <a:rPr lang="it-IT" smtClean="0"/>
              <a:t>26/03/2021</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363584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835675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150742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6709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331816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A6E5EADC-5B7D-604C-A866-18B690B72707}" type="datetimeFigureOut">
              <a:rPr lang="it-IT" smtClean="0"/>
              <a:t>26/03/2021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1416036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A6E5EADC-5B7D-604C-A866-18B690B72707}" type="datetimeFigureOut">
              <a:rPr lang="it-IT" smtClean="0"/>
              <a:t>26/03/2021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3320590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E5EADC-5B7D-604C-A866-18B690B7270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426903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E5EADC-5B7D-604C-A866-18B690B7270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3003430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6E5EADC-5B7D-604C-A866-18B690B7270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51789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A6E5EADC-5B7D-604C-A866-18B690B72707}" type="datetimeFigureOut">
              <a:rPr lang="it-IT" smtClean="0"/>
              <a:t>26/03/2021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47661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28667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A6E5EADC-5B7D-604C-A866-18B690B72707}" type="datetimeFigureOut">
              <a:rPr lang="it-IT" smtClean="0"/>
              <a:t>26/03/2021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254868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A6E5EADC-5B7D-604C-A866-18B690B72707}" type="datetimeFigureOut">
              <a:rPr lang="it-IT" smtClean="0"/>
              <a:t>26/03/2021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19755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5EADC-5B7D-604C-A866-18B690B72707}" type="datetimeFigureOut">
              <a:rPr lang="it-IT" smtClean="0"/>
              <a:t>26/03/2021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1261548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20505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A6E5EADC-5B7D-604C-A866-18B690B72707}" type="datetimeFigureOut">
              <a:rPr lang="it-IT" smtClean="0"/>
              <a:t>26/03/2021</a:t>
            </a:fld>
            <a:endParaRPr lang="it-IT"/>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94F6DD-5EFD-5F48-8B22-C10970898B05}" type="slidenum">
              <a:rPr lang="it-IT" smtClean="0"/>
              <a:t>‹N›</a:t>
            </a:fld>
            <a:endParaRPr lang="it-IT"/>
          </a:p>
        </p:txBody>
      </p:sp>
    </p:spTree>
    <p:extLst>
      <p:ext uri="{BB962C8B-B14F-4D97-AF65-F5344CB8AC3E}">
        <p14:creationId xmlns:p14="http://schemas.microsoft.com/office/powerpoint/2010/main" val="3506188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6E5EADC-5B7D-604C-A866-18B690B72707}" type="datetimeFigureOut">
              <a:rPr lang="it-IT" smtClean="0"/>
              <a:t>26/03/2021</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94F6DD-5EFD-5F48-8B22-C10970898B05}" type="slidenum">
              <a:rPr lang="it-IT" smtClean="0"/>
              <a:t>‹N›</a:t>
            </a:fld>
            <a:endParaRPr lang="it-IT"/>
          </a:p>
        </p:txBody>
      </p:sp>
    </p:spTree>
    <p:extLst>
      <p:ext uri="{BB962C8B-B14F-4D97-AF65-F5344CB8AC3E}">
        <p14:creationId xmlns:p14="http://schemas.microsoft.com/office/powerpoint/2010/main" val="1188481444"/>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arabinieri.it/cittadino/consigli/tematici/questioni-di-vita/tossicodipendenza-da-sostanze-stupefacenti/le-principali-droghe" TargetMode="External"/><Relationship Id="rId2" Type="http://schemas.openxmlformats.org/officeDocument/2006/relationships/hyperlink" Target="http://www.psicoattivo.com/oppio-alcaloidi-sostanze-stupefacenti-morfina-dolore-farmaco-eroina-effetti-cervello-danni-salute-psicoattiv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isultato immagini per pianta oppio">
            <a:extLst>
              <a:ext uri="{FF2B5EF4-FFF2-40B4-BE49-F238E27FC236}">
                <a16:creationId xmlns="" xmlns:a16="http://schemas.microsoft.com/office/drawing/2014/main" id="{EE042183-EA33-DE47-9203-89C8FB78DB8B}"/>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4468" r="1" b="1"/>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 xmlns:a16="http://schemas.microsoft.com/office/drawing/2014/main" id="{5C42B53B-D0D5-3A48-812F-D3BD42F0B840}"/>
              </a:ext>
            </a:extLst>
          </p:cNvPr>
          <p:cNvSpPr>
            <a:spLocks noGrp="1"/>
          </p:cNvSpPr>
          <p:nvPr>
            <p:ph type="ctrTitle"/>
          </p:nvPr>
        </p:nvSpPr>
        <p:spPr>
          <a:xfrm>
            <a:off x="1524000" y="1122363"/>
            <a:ext cx="9144000" cy="3063240"/>
          </a:xfrm>
        </p:spPr>
        <p:txBody>
          <a:bodyPr>
            <a:normAutofit/>
          </a:bodyPr>
          <a:lstStyle/>
          <a:p>
            <a:r>
              <a:rPr lang="it-IT" sz="6600" dirty="0">
                <a:solidFill>
                  <a:srgbClr val="FFFFFF"/>
                </a:solidFill>
              </a:rPr>
              <a:t>Oppio</a:t>
            </a:r>
          </a:p>
        </p:txBody>
      </p:sp>
    </p:spTree>
    <p:extLst>
      <p:ext uri="{BB962C8B-B14F-4D97-AF65-F5344CB8AC3E}">
        <p14:creationId xmlns:p14="http://schemas.microsoft.com/office/powerpoint/2010/main" val="21211565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 xmlns:a16="http://schemas.microsoft.com/office/drawing/2014/main" id="{70A29ECD-D68F-4AC9-9FA0-BEF7663BC1F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 xmlns:a16="http://schemas.microsoft.com/office/drawing/2014/main" id="{0569ADE5-A097-4089-9B9C-A0B54CA84A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 xmlns:a16="http://schemas.microsoft.com/office/drawing/2014/main" id="{CF4B08C5-FA5E-4D68-801D-E99E9ECF4CC5}"/>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3074" name="Picture 2" descr="Risultato immagini per oppio droga">
            <a:extLst>
              <a:ext uri="{FF2B5EF4-FFF2-40B4-BE49-F238E27FC236}">
                <a16:creationId xmlns="" xmlns:a16="http://schemas.microsoft.com/office/drawing/2014/main" id="{67E2F959-2769-0341-B58A-78C032012D00}"/>
              </a:ext>
            </a:extLst>
          </p:cNvPr>
          <p:cNvPicPr>
            <a:picLocks noChangeAspect="1" noChangeArrowheads="1"/>
          </p:cNvPicPr>
          <p:nvPr/>
        </p:nvPicPr>
        <p:blipFill rotWithShape="1">
          <a:blip r:embed="rId4">
            <a:duotone>
              <a:prstClr val="black"/>
              <a:schemeClr val="accent5">
                <a:tint val="45000"/>
                <a:satMod val="400000"/>
              </a:schemeClr>
            </a:duotone>
            <a:alphaModFix/>
            <a:extLst>
              <a:ext uri="{28A0092B-C50C-407E-A947-70E740481C1C}">
                <a14:useLocalDpi xmlns:a14="http://schemas.microsoft.com/office/drawing/2010/main" val="0"/>
              </a:ext>
            </a:extLst>
          </a:blip>
          <a:srcRect l="30"/>
          <a:stretch/>
        </p:blipFill>
        <p:spPr bwMode="auto">
          <a:xfrm>
            <a:off x="20" y="10"/>
            <a:ext cx="1218836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3085" name="Group 74">
            <a:extLst>
              <a:ext uri="{FF2B5EF4-FFF2-40B4-BE49-F238E27FC236}">
                <a16:creationId xmlns="" xmlns:a16="http://schemas.microsoft.com/office/drawing/2014/main" id="{9B1032AD-1AE2-4F16-A732-9C0A6A744C8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72533" y="0"/>
            <a:ext cx="11455400" cy="6848476"/>
            <a:chOff x="372533" y="0"/>
            <a:chExt cx="11455400" cy="6848476"/>
          </a:xfrm>
        </p:grpSpPr>
        <p:sp>
          <p:nvSpPr>
            <p:cNvPr id="76" name="Round Diagonal Corner Rectangle 7">
              <a:extLst>
                <a:ext uri="{FF2B5EF4-FFF2-40B4-BE49-F238E27FC236}">
                  <a16:creationId xmlns="" xmlns:a16="http://schemas.microsoft.com/office/drawing/2014/main" id="{D5BF75F8-4EA2-44F2-B6EA-3102419BE46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 xmlns:a16="http://schemas.microsoft.com/office/drawing/2014/main" id="{620CA03C-559B-4B3D-94FA-4FAAB3C701D6}"/>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085512" y="0"/>
              <a:ext cx="650875" cy="1730375"/>
              <a:chOff x="11347978" y="0"/>
              <a:chExt cx="650875" cy="1730375"/>
            </a:xfrm>
          </p:grpSpPr>
          <p:sp>
            <p:nvSpPr>
              <p:cNvPr id="97" name="Freeform 32">
                <a:extLst>
                  <a:ext uri="{FF2B5EF4-FFF2-40B4-BE49-F238E27FC236}">
                    <a16:creationId xmlns="" xmlns:a16="http://schemas.microsoft.com/office/drawing/2014/main" id="{0D9400F9-20AC-487F-8333-B1D60C326B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8" name="Freeform 33">
                <a:extLst>
                  <a:ext uri="{FF2B5EF4-FFF2-40B4-BE49-F238E27FC236}">
                    <a16:creationId xmlns="" xmlns:a16="http://schemas.microsoft.com/office/drawing/2014/main" id="{A3C314B8-9D5B-430A-93F5-13AA6EA5D0D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9" name="Freeform 34">
                <a:extLst>
                  <a:ext uri="{FF2B5EF4-FFF2-40B4-BE49-F238E27FC236}">
                    <a16:creationId xmlns="" xmlns:a16="http://schemas.microsoft.com/office/drawing/2014/main" id="{0AE01D6D-B764-4C22-B93C-1EB06BEACFE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0" name="Freeform 37">
                <a:extLst>
                  <a:ext uri="{FF2B5EF4-FFF2-40B4-BE49-F238E27FC236}">
                    <a16:creationId xmlns="" xmlns:a16="http://schemas.microsoft.com/office/drawing/2014/main" id="{83F0D1C3-E2D7-4810-B68A-4A9CD7ED9A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78" name="Group 77">
              <a:extLst>
                <a:ext uri="{FF2B5EF4-FFF2-40B4-BE49-F238E27FC236}">
                  <a16:creationId xmlns="" xmlns:a16="http://schemas.microsoft.com/office/drawing/2014/main" id="{504DCDB6-51D7-4CA8-8C00-D2C7CC7BDC64}"/>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11229445" y="4867275"/>
              <a:ext cx="598488" cy="1981201"/>
              <a:chOff x="11424178" y="4867275"/>
              <a:chExt cx="598488" cy="1981201"/>
            </a:xfrm>
          </p:grpSpPr>
          <p:sp>
            <p:nvSpPr>
              <p:cNvPr id="91" name="Freeform 35">
                <a:extLst>
                  <a:ext uri="{FF2B5EF4-FFF2-40B4-BE49-F238E27FC236}">
                    <a16:creationId xmlns="" xmlns:a16="http://schemas.microsoft.com/office/drawing/2014/main" id="{398FAFF7-9785-43B0-9808-4152480B4A1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92" name="Freeform 36">
                <a:extLst>
                  <a:ext uri="{FF2B5EF4-FFF2-40B4-BE49-F238E27FC236}">
                    <a16:creationId xmlns="" xmlns:a16="http://schemas.microsoft.com/office/drawing/2014/main" id="{74FF4F16-1B2B-45C7-8B72-A6E1BDCA8F34}"/>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93" name="Freeform 38">
                <a:extLst>
                  <a:ext uri="{FF2B5EF4-FFF2-40B4-BE49-F238E27FC236}">
                    <a16:creationId xmlns="" xmlns:a16="http://schemas.microsoft.com/office/drawing/2014/main" id="{024C58FF-B88A-4C98-84F5-5250D7ECBEA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4" name="Freeform 39">
                <a:extLst>
                  <a:ext uri="{FF2B5EF4-FFF2-40B4-BE49-F238E27FC236}">
                    <a16:creationId xmlns="" xmlns:a16="http://schemas.microsoft.com/office/drawing/2014/main" id="{CF66BE12-1011-4281-9B5B-9EB78748CB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95" name="Freeform 40">
                <a:extLst>
                  <a:ext uri="{FF2B5EF4-FFF2-40B4-BE49-F238E27FC236}">
                    <a16:creationId xmlns="" xmlns:a16="http://schemas.microsoft.com/office/drawing/2014/main" id="{2B990641-2D85-4B84-B550-76A15FEA3CB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6" name="Rectangle 41">
                <a:extLst>
                  <a:ext uri="{FF2B5EF4-FFF2-40B4-BE49-F238E27FC236}">
                    <a16:creationId xmlns="" xmlns:a16="http://schemas.microsoft.com/office/drawing/2014/main" id="{AF8C6C46-BE99-434C-B6A1-24CC16A7A62B}"/>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79" name="Group 78">
              <a:extLst>
                <a:ext uri="{FF2B5EF4-FFF2-40B4-BE49-F238E27FC236}">
                  <a16:creationId xmlns="" xmlns:a16="http://schemas.microsoft.com/office/drawing/2014/main" id="{60203417-ECB2-441C-9E31-E1311E693E2B}"/>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440267" y="5118101"/>
              <a:ext cx="650875" cy="1730375"/>
              <a:chOff x="118533" y="5118101"/>
              <a:chExt cx="650875" cy="1730375"/>
            </a:xfrm>
          </p:grpSpPr>
          <p:sp>
            <p:nvSpPr>
              <p:cNvPr id="87" name="Freeform 32">
                <a:extLst>
                  <a:ext uri="{FF2B5EF4-FFF2-40B4-BE49-F238E27FC236}">
                    <a16:creationId xmlns="" xmlns:a16="http://schemas.microsoft.com/office/drawing/2014/main" id="{C99E031B-FF68-4278-A520-932C94F876B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88" name="Freeform 33">
                <a:extLst>
                  <a:ext uri="{FF2B5EF4-FFF2-40B4-BE49-F238E27FC236}">
                    <a16:creationId xmlns="" xmlns:a16="http://schemas.microsoft.com/office/drawing/2014/main" id="{C06A442B-E101-4380-BD3C-E29B08A8D06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89" name="Freeform 34">
                <a:extLst>
                  <a:ext uri="{FF2B5EF4-FFF2-40B4-BE49-F238E27FC236}">
                    <a16:creationId xmlns="" xmlns:a16="http://schemas.microsoft.com/office/drawing/2014/main" id="{22720611-CCB1-48C9-ACCB-05985597F6F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0" name="Freeform 37">
                <a:extLst>
                  <a:ext uri="{FF2B5EF4-FFF2-40B4-BE49-F238E27FC236}">
                    <a16:creationId xmlns="" xmlns:a16="http://schemas.microsoft.com/office/drawing/2014/main" id="{1FA4B526-A1D1-4B3C-B36D-2F286F5375E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80" name="Group 79">
              <a:extLst>
                <a:ext uri="{FF2B5EF4-FFF2-40B4-BE49-F238E27FC236}">
                  <a16:creationId xmlns="" xmlns:a16="http://schemas.microsoft.com/office/drawing/2014/main" id="{3BE11AF3-15F8-4578-9B8B-2F066B55056A}"/>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72533" y="0"/>
              <a:ext cx="598488" cy="1981201"/>
              <a:chOff x="194733" y="0"/>
              <a:chExt cx="598488" cy="1981201"/>
            </a:xfrm>
          </p:grpSpPr>
          <p:sp>
            <p:nvSpPr>
              <p:cNvPr id="81" name="Freeform 35">
                <a:extLst>
                  <a:ext uri="{FF2B5EF4-FFF2-40B4-BE49-F238E27FC236}">
                    <a16:creationId xmlns="" xmlns:a16="http://schemas.microsoft.com/office/drawing/2014/main" id="{0CF1BE1B-D6DD-411E-96AB-2BEDA39C865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2" name="Freeform 36">
                <a:extLst>
                  <a:ext uri="{FF2B5EF4-FFF2-40B4-BE49-F238E27FC236}">
                    <a16:creationId xmlns="" xmlns:a16="http://schemas.microsoft.com/office/drawing/2014/main" id="{785B83A2-9629-402A-BDFF-564D2AAE8A02}"/>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3" name="Freeform 38">
                <a:extLst>
                  <a:ext uri="{FF2B5EF4-FFF2-40B4-BE49-F238E27FC236}">
                    <a16:creationId xmlns="" xmlns:a16="http://schemas.microsoft.com/office/drawing/2014/main" id="{66C9EABC-41F6-4014-90E5-D4213FE9D62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4" name="Freeform 39">
                <a:extLst>
                  <a:ext uri="{FF2B5EF4-FFF2-40B4-BE49-F238E27FC236}">
                    <a16:creationId xmlns="" xmlns:a16="http://schemas.microsoft.com/office/drawing/2014/main" id="{A0FA8F7F-2926-4F25-9088-A3E86D0B74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5" name="Freeform 40">
                <a:extLst>
                  <a:ext uri="{FF2B5EF4-FFF2-40B4-BE49-F238E27FC236}">
                    <a16:creationId xmlns="" xmlns:a16="http://schemas.microsoft.com/office/drawing/2014/main" id="{527A5DDC-207D-4303-9F79-5D19A87E167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6" name="Rectangle 41">
                <a:extLst>
                  <a:ext uri="{FF2B5EF4-FFF2-40B4-BE49-F238E27FC236}">
                    <a16:creationId xmlns="" xmlns:a16="http://schemas.microsoft.com/office/drawing/2014/main" id="{B21A0178-E0A0-4E63-BB90-0919529662FD}"/>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2" name="Titolo 1">
            <a:extLst>
              <a:ext uri="{FF2B5EF4-FFF2-40B4-BE49-F238E27FC236}">
                <a16:creationId xmlns="" xmlns:a16="http://schemas.microsoft.com/office/drawing/2014/main" id="{79F5A22F-69F3-3943-B9E2-FC372CF4B34A}"/>
              </a:ext>
            </a:extLst>
          </p:cNvPr>
          <p:cNvSpPr>
            <a:spLocks noGrp="1"/>
          </p:cNvSpPr>
          <p:nvPr>
            <p:ph type="title"/>
          </p:nvPr>
        </p:nvSpPr>
        <p:spPr>
          <a:xfrm>
            <a:off x="1143001" y="1007533"/>
            <a:ext cx="9905998" cy="1092200"/>
          </a:xfrm>
        </p:spPr>
        <p:txBody>
          <a:bodyPr>
            <a:normAutofit/>
          </a:bodyPr>
          <a:lstStyle/>
          <a:p>
            <a:pPr algn="ctr"/>
            <a:r>
              <a:rPr lang="it-IT" dirty="0"/>
              <a:t>Oppio: molecole</a:t>
            </a:r>
          </a:p>
        </p:txBody>
      </p:sp>
      <p:sp>
        <p:nvSpPr>
          <p:cNvPr id="3" name="Segnaposto contenuto 2">
            <a:extLst>
              <a:ext uri="{FF2B5EF4-FFF2-40B4-BE49-F238E27FC236}">
                <a16:creationId xmlns="" xmlns:a16="http://schemas.microsoft.com/office/drawing/2014/main" id="{B9FCD21D-A2B5-964E-995C-D7CC25F8C9EF}"/>
              </a:ext>
            </a:extLst>
          </p:cNvPr>
          <p:cNvSpPr>
            <a:spLocks noGrp="1"/>
          </p:cNvSpPr>
          <p:nvPr>
            <p:ph idx="1"/>
          </p:nvPr>
        </p:nvSpPr>
        <p:spPr>
          <a:xfrm>
            <a:off x="1143001" y="2252134"/>
            <a:ext cx="9905999" cy="3454399"/>
          </a:xfrm>
        </p:spPr>
        <p:txBody>
          <a:bodyPr anchor="ctr">
            <a:normAutofit/>
          </a:bodyPr>
          <a:lstStyle/>
          <a:p>
            <a:r>
              <a:rPr lang="it-IT" sz="2000" dirty="0"/>
              <a:t>Gli alcaloidi sono spesso salificati con acido meconico, e l'oppio stesso contiene il 3-5% di questa molecola. L'acido meconico si trova invariabilmente nell'oppio, ed è notevole come, a parte la sua presenza in altre specie di </a:t>
            </a:r>
            <a:r>
              <a:rPr lang="it-IT" sz="2000" i="1" dirty="0" err="1"/>
              <a:t>Papaver</a:t>
            </a:r>
            <a:r>
              <a:rPr lang="it-IT" sz="2000" dirty="0"/>
              <a:t>, esso non sia stato trovato in altre fonti naturali. Dei principali alcaloidi dell'oppio, solo la morfina e la narceina mostrano proprietà acide, oltre alle ovvie caratteristiche basiche dovute alla presenza del raggruppamento amminico terziario.</a:t>
            </a:r>
            <a:br>
              <a:rPr lang="it-IT" sz="2000" dirty="0"/>
            </a:br>
            <a:r>
              <a:rPr lang="it-IT" sz="2000" dirty="0"/>
              <a:t>La narceina possiede una funzione acida carbossilica, mentre la morfina è acida grazie al suo ossidrile fenolico. Questa acidità può essere utilizzata per l'estrazione differenziale di questi alcaloidi (principalmente morfina) da un solvente organico con una soluzione acquosa basica.</a:t>
            </a:r>
          </a:p>
        </p:txBody>
      </p:sp>
    </p:spTree>
    <p:extLst>
      <p:ext uri="{BB962C8B-B14F-4D97-AF65-F5344CB8AC3E}">
        <p14:creationId xmlns:p14="http://schemas.microsoft.com/office/powerpoint/2010/main" val="132595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4100" name="Group 70">
            <a:extLst>
              <a:ext uri="{FF2B5EF4-FFF2-40B4-BE49-F238E27FC236}">
                <a16:creationId xmlns="" xmlns:a16="http://schemas.microsoft.com/office/drawing/2014/main" id="{A0B38558-5389-4817-936F-FD62560CAC1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1"/>
            <a:ext cx="12192003" cy="6858001"/>
            <a:chOff x="0" y="-1"/>
            <a:chExt cx="12192003" cy="6858001"/>
          </a:xfrm>
        </p:grpSpPr>
        <p:sp useBgFill="1">
          <p:nvSpPr>
            <p:cNvPr id="4101" name="Rectangle 71">
              <a:extLst>
                <a:ext uri="{FF2B5EF4-FFF2-40B4-BE49-F238E27FC236}">
                  <a16:creationId xmlns="" xmlns:a16="http://schemas.microsoft.com/office/drawing/2014/main" id="{CCB252B9-42EF-4414-AA22-2A95C18197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 xmlns:a16="http://schemas.microsoft.com/office/drawing/2014/main" id="{F9C2C800-C3E3-4317-A3CC-1558D71F14BC}"/>
                </a:ext>
                <a:ext uri="{C183D7F6-B498-43B3-948B-1728B52AA6E4}">
                  <adec:decorative xmlns="" xmlns:adec="http://schemas.microsoft.com/office/drawing/2017/decorative" val="1"/>
                </a:ext>
              </a:extLst>
            </p:cNvPr>
            <p:cNvPicPr>
              <a:picLocks noChangeAspect="1" noChangeArrowheads="1"/>
            </p:cNvPicPr>
            <p:nvPr>
              <p:extLst>
                <p:ext uri="{386F3935-93C4-4BCD-93E2-E3B085C9AB24}">
                  <p16:designElem xmlns=""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098" name="Picture 2" descr="Risultato immagini per oppio droga">
            <a:extLst>
              <a:ext uri="{FF2B5EF4-FFF2-40B4-BE49-F238E27FC236}">
                <a16:creationId xmlns="" xmlns:a16="http://schemas.microsoft.com/office/drawing/2014/main" id="{3DA72B11-7882-4047-AA76-5E4B9F658B46}"/>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6296" b="9092"/>
          <a:stretch/>
        </p:blipFill>
        <p:spPr bwMode="auto">
          <a:xfrm>
            <a:off x="3611" y="10"/>
            <a:ext cx="12188389"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4102" name="Group 74">
            <a:extLst>
              <a:ext uri="{FF2B5EF4-FFF2-40B4-BE49-F238E27FC236}">
                <a16:creationId xmlns="" xmlns:a16="http://schemas.microsoft.com/office/drawing/2014/main" id="{15502586-682B-4EDF-9515-674BB4E1CD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72533" y="0"/>
            <a:ext cx="11455400" cy="6848476"/>
            <a:chOff x="372533" y="0"/>
            <a:chExt cx="11455400" cy="6848476"/>
          </a:xfrm>
        </p:grpSpPr>
        <p:sp>
          <p:nvSpPr>
            <p:cNvPr id="76" name="Round Diagonal Corner Rectangle 7">
              <a:extLst>
                <a:ext uri="{FF2B5EF4-FFF2-40B4-BE49-F238E27FC236}">
                  <a16:creationId xmlns="" xmlns:a16="http://schemas.microsoft.com/office/drawing/2014/main" id="{C4491F87-B86B-413A-ACCD-56525E5330A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 xmlns:a16="http://schemas.microsoft.com/office/drawing/2014/main" id="{04A25545-7FDA-465A-8546-9D927F8286FD}"/>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11085512" y="0"/>
              <a:ext cx="650875" cy="1730375"/>
              <a:chOff x="11347978" y="0"/>
              <a:chExt cx="650875" cy="1730375"/>
            </a:xfrm>
          </p:grpSpPr>
          <p:sp>
            <p:nvSpPr>
              <p:cNvPr id="97" name="Freeform 32">
                <a:extLst>
                  <a:ext uri="{FF2B5EF4-FFF2-40B4-BE49-F238E27FC236}">
                    <a16:creationId xmlns="" xmlns:a16="http://schemas.microsoft.com/office/drawing/2014/main" id="{0AC67F09-E0D9-410A-A4DE-72D31697EBC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98" name="Freeform 33">
                <a:extLst>
                  <a:ext uri="{FF2B5EF4-FFF2-40B4-BE49-F238E27FC236}">
                    <a16:creationId xmlns="" xmlns:a16="http://schemas.microsoft.com/office/drawing/2014/main" id="{B78F2FDE-85C9-4650-919F-C35464007D7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99" name="Freeform 34">
                <a:extLst>
                  <a:ext uri="{FF2B5EF4-FFF2-40B4-BE49-F238E27FC236}">
                    <a16:creationId xmlns="" xmlns:a16="http://schemas.microsoft.com/office/drawing/2014/main" id="{57DD2F8B-5242-455C-B03F-E2F6B6732EF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00" name="Freeform 37">
                <a:extLst>
                  <a:ext uri="{FF2B5EF4-FFF2-40B4-BE49-F238E27FC236}">
                    <a16:creationId xmlns="" xmlns:a16="http://schemas.microsoft.com/office/drawing/2014/main" id="{B8CE3E90-8A76-4CD5-B28C-D71FF37185D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78" name="Group 77">
              <a:extLst>
                <a:ext uri="{FF2B5EF4-FFF2-40B4-BE49-F238E27FC236}">
                  <a16:creationId xmlns="" xmlns:a16="http://schemas.microsoft.com/office/drawing/2014/main" id="{4C374541-D033-4B72-A232-5461EEAD4DF2}"/>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11229445" y="4867275"/>
              <a:ext cx="598488" cy="1981201"/>
              <a:chOff x="11424178" y="4867275"/>
              <a:chExt cx="598488" cy="1981201"/>
            </a:xfrm>
          </p:grpSpPr>
          <p:sp>
            <p:nvSpPr>
              <p:cNvPr id="91" name="Freeform 35">
                <a:extLst>
                  <a:ext uri="{FF2B5EF4-FFF2-40B4-BE49-F238E27FC236}">
                    <a16:creationId xmlns="" xmlns:a16="http://schemas.microsoft.com/office/drawing/2014/main" id="{94766BAB-FE6E-4247-886B-736F831FEB3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92" name="Freeform 36">
                <a:extLst>
                  <a:ext uri="{FF2B5EF4-FFF2-40B4-BE49-F238E27FC236}">
                    <a16:creationId xmlns="" xmlns:a16="http://schemas.microsoft.com/office/drawing/2014/main" id="{3C954FB2-C7A0-468C-8AD2-C278DCA64213}"/>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93" name="Freeform 38">
                <a:extLst>
                  <a:ext uri="{FF2B5EF4-FFF2-40B4-BE49-F238E27FC236}">
                    <a16:creationId xmlns="" xmlns:a16="http://schemas.microsoft.com/office/drawing/2014/main" id="{F52FBFD5-A528-4DB8-A802-814A7E421D6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4" name="Freeform 39">
                <a:extLst>
                  <a:ext uri="{FF2B5EF4-FFF2-40B4-BE49-F238E27FC236}">
                    <a16:creationId xmlns="" xmlns:a16="http://schemas.microsoft.com/office/drawing/2014/main" id="{E57CCB6D-72AF-4D41-8C6C-9750D43DC6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95" name="Freeform 40">
                <a:extLst>
                  <a:ext uri="{FF2B5EF4-FFF2-40B4-BE49-F238E27FC236}">
                    <a16:creationId xmlns="" xmlns:a16="http://schemas.microsoft.com/office/drawing/2014/main" id="{19D203AA-CF94-405B-800C-0C798552188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6" name="Rectangle 41">
                <a:extLst>
                  <a:ext uri="{FF2B5EF4-FFF2-40B4-BE49-F238E27FC236}">
                    <a16:creationId xmlns="" xmlns:a16="http://schemas.microsoft.com/office/drawing/2014/main" id="{7D053665-E810-419F-9D63-2A54CB47738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79" name="Group 78">
              <a:extLst>
                <a:ext uri="{FF2B5EF4-FFF2-40B4-BE49-F238E27FC236}">
                  <a16:creationId xmlns="" xmlns:a16="http://schemas.microsoft.com/office/drawing/2014/main" id="{DEAF6153-6BF6-448C-81C1-2817B0F78001}"/>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flipH="1">
              <a:off x="440267" y="5118101"/>
              <a:ext cx="650875" cy="1730375"/>
              <a:chOff x="118533" y="5118101"/>
              <a:chExt cx="650875" cy="1730375"/>
            </a:xfrm>
          </p:grpSpPr>
          <p:sp>
            <p:nvSpPr>
              <p:cNvPr id="87" name="Freeform 32">
                <a:extLst>
                  <a:ext uri="{FF2B5EF4-FFF2-40B4-BE49-F238E27FC236}">
                    <a16:creationId xmlns="" xmlns:a16="http://schemas.microsoft.com/office/drawing/2014/main" id="{A7E0D3C0-552C-4741-AFBE-E665CEA0689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88" name="Freeform 33">
                <a:extLst>
                  <a:ext uri="{FF2B5EF4-FFF2-40B4-BE49-F238E27FC236}">
                    <a16:creationId xmlns="" xmlns:a16="http://schemas.microsoft.com/office/drawing/2014/main" id="{CAF96EBF-4E74-4F88-BD05-A4AE1694A45B}"/>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89" name="Freeform 34">
                <a:extLst>
                  <a:ext uri="{FF2B5EF4-FFF2-40B4-BE49-F238E27FC236}">
                    <a16:creationId xmlns="" xmlns:a16="http://schemas.microsoft.com/office/drawing/2014/main" id="{D49C51B9-E4E4-410D-8AAB-7E308A1D452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90" name="Freeform 37">
                <a:extLst>
                  <a:ext uri="{FF2B5EF4-FFF2-40B4-BE49-F238E27FC236}">
                    <a16:creationId xmlns="" xmlns:a16="http://schemas.microsoft.com/office/drawing/2014/main" id="{354F0627-1BD6-4455-967A-32DB31C82C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80" name="Group 79">
              <a:extLst>
                <a:ext uri="{FF2B5EF4-FFF2-40B4-BE49-F238E27FC236}">
                  <a16:creationId xmlns="" xmlns:a16="http://schemas.microsoft.com/office/drawing/2014/main" id="{BC21AED9-0CB5-426C-A1C4-6EEB548050D5}"/>
                </a:ext>
                <a:ext uri="{C183D7F6-B498-43B3-948B-1728B52AA6E4}">
                  <adec:decorative xmlns="" xmlns:adec="http://schemas.microsoft.com/office/drawing/2017/decorative" val="1"/>
                </a:ext>
              </a:extLst>
            </p:cNvPr>
            <p:cNvGrpSpPr/>
            <p:nvPr>
              <p:extLst>
                <p:ext uri="{386F3935-93C4-4BCD-93E2-E3B085C9AB24}">
                  <p16:designElem xmlns="" xmlns:p16="http://schemas.microsoft.com/office/powerpoint/2015/main" val="1"/>
                </p:ext>
              </p:extLst>
            </p:nvPr>
          </p:nvGrpSpPr>
          <p:grpSpPr>
            <a:xfrm>
              <a:off x="372533" y="0"/>
              <a:ext cx="598488" cy="1981201"/>
              <a:chOff x="194733" y="0"/>
              <a:chExt cx="598488" cy="1981201"/>
            </a:xfrm>
          </p:grpSpPr>
          <p:sp>
            <p:nvSpPr>
              <p:cNvPr id="81" name="Freeform 35">
                <a:extLst>
                  <a:ext uri="{FF2B5EF4-FFF2-40B4-BE49-F238E27FC236}">
                    <a16:creationId xmlns="" xmlns:a16="http://schemas.microsoft.com/office/drawing/2014/main" id="{8D8A778B-9916-47AC-A28A-07F01A83F49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82" name="Freeform 36">
                <a:extLst>
                  <a:ext uri="{FF2B5EF4-FFF2-40B4-BE49-F238E27FC236}">
                    <a16:creationId xmlns="" xmlns:a16="http://schemas.microsoft.com/office/drawing/2014/main" id="{65323B96-DF0E-463C-B290-C22D3C55324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83" name="Freeform 38">
                <a:extLst>
                  <a:ext uri="{FF2B5EF4-FFF2-40B4-BE49-F238E27FC236}">
                    <a16:creationId xmlns="" xmlns:a16="http://schemas.microsoft.com/office/drawing/2014/main" id="{65A0E255-1142-422E-A62A-5044177C5AE7}"/>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4" name="Freeform 39">
                <a:extLst>
                  <a:ext uri="{FF2B5EF4-FFF2-40B4-BE49-F238E27FC236}">
                    <a16:creationId xmlns="" xmlns:a16="http://schemas.microsoft.com/office/drawing/2014/main" id="{233A955D-DB0D-42F8-B490-E01FB9C45C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85" name="Freeform 40">
                <a:extLst>
                  <a:ext uri="{FF2B5EF4-FFF2-40B4-BE49-F238E27FC236}">
                    <a16:creationId xmlns="" xmlns:a16="http://schemas.microsoft.com/office/drawing/2014/main" id="{F0F0C29B-EB52-470C-AF64-FC54F5C250F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86" name="Rectangle 41">
                <a:extLst>
                  <a:ext uri="{FF2B5EF4-FFF2-40B4-BE49-F238E27FC236}">
                    <a16:creationId xmlns="" xmlns:a16="http://schemas.microsoft.com/office/drawing/2014/main" id="{A6C0E942-454D-483D-84FB-89308C8F15B7}"/>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2" name="Titolo 1">
            <a:extLst>
              <a:ext uri="{FF2B5EF4-FFF2-40B4-BE49-F238E27FC236}">
                <a16:creationId xmlns="" xmlns:a16="http://schemas.microsoft.com/office/drawing/2014/main" id="{2BBF7697-D682-AC49-9F54-41944EE2ACB0}"/>
              </a:ext>
            </a:extLst>
          </p:cNvPr>
          <p:cNvSpPr>
            <a:spLocks noGrp="1"/>
          </p:cNvSpPr>
          <p:nvPr>
            <p:ph type="title"/>
          </p:nvPr>
        </p:nvSpPr>
        <p:spPr>
          <a:xfrm>
            <a:off x="1143001" y="1007533"/>
            <a:ext cx="9905998" cy="1092200"/>
          </a:xfrm>
        </p:spPr>
        <p:txBody>
          <a:bodyPr>
            <a:normAutofit/>
          </a:bodyPr>
          <a:lstStyle/>
          <a:p>
            <a:pPr algn="ctr"/>
            <a:r>
              <a:rPr lang="it-IT" dirty="0"/>
              <a:t>Oppio: struttura chimica</a:t>
            </a:r>
          </a:p>
        </p:txBody>
      </p:sp>
      <p:sp>
        <p:nvSpPr>
          <p:cNvPr id="3" name="Segnaposto contenuto 2">
            <a:extLst>
              <a:ext uri="{FF2B5EF4-FFF2-40B4-BE49-F238E27FC236}">
                <a16:creationId xmlns="" xmlns:a16="http://schemas.microsoft.com/office/drawing/2014/main" id="{B19BA9F8-FD3E-E442-97BE-0A5C5C9C179B}"/>
              </a:ext>
            </a:extLst>
          </p:cNvPr>
          <p:cNvSpPr>
            <a:spLocks noGrp="1"/>
          </p:cNvSpPr>
          <p:nvPr>
            <p:ph idx="1"/>
          </p:nvPr>
        </p:nvSpPr>
        <p:spPr>
          <a:xfrm>
            <a:off x="1143001" y="2252134"/>
            <a:ext cx="9905999" cy="3454399"/>
          </a:xfrm>
        </p:spPr>
        <p:txBody>
          <a:bodyPr anchor="ctr">
            <a:normAutofit/>
          </a:bodyPr>
          <a:lstStyle/>
          <a:p>
            <a:r>
              <a:rPr lang="it-IT" sz="2000" b="1" dirty="0"/>
              <a:t>L'oppio</a:t>
            </a:r>
            <a:r>
              <a:rPr lang="it-IT" sz="2000" dirty="0"/>
              <a:t> è ottenuto dal </a:t>
            </a:r>
            <a:r>
              <a:rPr lang="it-IT" sz="2000" dirty="0" smtClean="0"/>
              <a:t>«</a:t>
            </a:r>
            <a:r>
              <a:rPr lang="it-IT" sz="2000" dirty="0" err="1" smtClean="0"/>
              <a:t>P</a:t>
            </a:r>
            <a:r>
              <a:rPr lang="it-IT" sz="2000" dirty="0" err="1" smtClean="0"/>
              <a:t>apaver</a:t>
            </a:r>
            <a:r>
              <a:rPr lang="it-IT" sz="2000" dirty="0" smtClean="0"/>
              <a:t> </a:t>
            </a:r>
            <a:r>
              <a:rPr lang="it-IT" sz="2000" dirty="0" err="1"/>
              <a:t>sonniferum</a:t>
            </a:r>
            <a:r>
              <a:rPr lang="it-IT" sz="2000" dirty="0"/>
              <a:t>", pianta erbacea alta circa 1 metro con foglie ondulate di colorazione verde intenso con fiori rosa, bianchi o purpurei. Esistono molte varietà di oppio (a seconda della percentuale di "morfina" contenuta) in commercio. Generalmente si presenta come una massa bruna che si rammollisce tra le dita ed esposta all'aria annerisce. Ha odore acre, forte, caratteristico ed è di sapore amaro. Viene solitamente confezionato in flaconi contenenti polvere di oppio oppure in "pani" di peso variabile tra 250 gr. ed 1 Kg., di forma irregolare, spesso avvolti in contenitori di tela grezza, plastica, carta oleata, etc. Può essere mangiato (oppiofagia) o più comunemente fumato (oppiomania). </a:t>
            </a:r>
          </a:p>
        </p:txBody>
      </p:sp>
    </p:spTree>
    <p:extLst>
      <p:ext uri="{BB962C8B-B14F-4D97-AF65-F5344CB8AC3E}">
        <p14:creationId xmlns:p14="http://schemas.microsoft.com/office/powerpoint/2010/main" val="29562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079" name="Rectangle 121">
            <a:extLst>
              <a:ext uri="{FF2B5EF4-FFF2-40B4-BE49-F238E27FC236}">
                <a16:creationId xmlns=""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24" name="Picture 2">
            <a:extLst>
              <a:ext uri="{FF2B5EF4-FFF2-40B4-BE49-F238E27FC236}">
                <a16:creationId xmlns=""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 xmlns:a16="http://schemas.microsoft.com/office/drawing/2014/main" id="{EBDC8345-6EF4-9643-A27F-2FE460507D35}"/>
              </a:ext>
            </a:extLst>
          </p:cNvPr>
          <p:cNvSpPr>
            <a:spLocks noGrp="1"/>
          </p:cNvSpPr>
          <p:nvPr>
            <p:ph type="title"/>
          </p:nvPr>
        </p:nvSpPr>
        <p:spPr>
          <a:xfrm>
            <a:off x="1141413" y="618518"/>
            <a:ext cx="4459286" cy="1478570"/>
          </a:xfrm>
        </p:spPr>
        <p:txBody>
          <a:bodyPr>
            <a:normAutofit/>
          </a:bodyPr>
          <a:lstStyle/>
          <a:p>
            <a:r>
              <a:rPr lang="it-IT" sz="3200" b="1" dirty="0"/>
              <a:t>Oppio: principi attivi</a:t>
            </a:r>
            <a:br>
              <a:rPr lang="it-IT" sz="3200" b="1" dirty="0"/>
            </a:br>
            <a:endParaRPr lang="it-IT" sz="3200" dirty="0"/>
          </a:p>
        </p:txBody>
      </p:sp>
      <p:sp>
        <p:nvSpPr>
          <p:cNvPr id="3" name="Segnaposto contenuto 2">
            <a:extLst>
              <a:ext uri="{FF2B5EF4-FFF2-40B4-BE49-F238E27FC236}">
                <a16:creationId xmlns="" xmlns:a16="http://schemas.microsoft.com/office/drawing/2014/main" id="{8F795E24-88C9-3D4A-87BC-7155026AFABF}"/>
              </a:ext>
            </a:extLst>
          </p:cNvPr>
          <p:cNvSpPr>
            <a:spLocks noGrp="1"/>
          </p:cNvSpPr>
          <p:nvPr>
            <p:ph idx="1"/>
          </p:nvPr>
        </p:nvSpPr>
        <p:spPr>
          <a:xfrm>
            <a:off x="1141412" y="2249487"/>
            <a:ext cx="4459287" cy="3965046"/>
          </a:xfrm>
        </p:spPr>
        <p:txBody>
          <a:bodyPr>
            <a:normAutofit/>
          </a:bodyPr>
          <a:lstStyle/>
          <a:p>
            <a:pPr fontAlgn="base"/>
            <a:r>
              <a:rPr lang="it-IT" sz="2000" dirty="0"/>
              <a:t>I principi attivi dell’oppio si suddividono chimicamente in:</a:t>
            </a:r>
          </a:p>
          <a:p>
            <a:pPr fontAlgn="base"/>
            <a:r>
              <a:rPr lang="it-IT" sz="2000" dirty="0"/>
              <a:t>derivati </a:t>
            </a:r>
            <a:r>
              <a:rPr lang="it-IT" sz="2000" dirty="0" err="1"/>
              <a:t>fenantrenici</a:t>
            </a:r>
            <a:r>
              <a:rPr lang="it-IT" sz="2000" dirty="0"/>
              <a:t> (morfina, codeina, tebaina)</a:t>
            </a:r>
          </a:p>
          <a:p>
            <a:pPr fontAlgn="base"/>
            <a:r>
              <a:rPr lang="it-IT" sz="2000" dirty="0" err="1"/>
              <a:t>isochinolinici</a:t>
            </a:r>
            <a:r>
              <a:rPr lang="it-IT" sz="2000" dirty="0"/>
              <a:t> (papaverina, </a:t>
            </a:r>
            <a:r>
              <a:rPr lang="it-IT" sz="2000" dirty="0" err="1"/>
              <a:t>noscapina</a:t>
            </a:r>
            <a:r>
              <a:rPr lang="it-IT" sz="2000" dirty="0"/>
              <a:t>…)</a:t>
            </a:r>
          </a:p>
          <a:p>
            <a:pPr marL="0" indent="0">
              <a:buNone/>
            </a:pPr>
            <a:endParaRPr lang="it-IT" sz="2000" dirty="0"/>
          </a:p>
        </p:txBody>
      </p:sp>
      <p:pic>
        <p:nvPicPr>
          <p:cNvPr id="1077" name="Picture 53" descr="Risultato immagini per oppio droga">
            <a:extLst>
              <a:ext uri="{FF2B5EF4-FFF2-40B4-BE49-F238E27FC236}">
                <a16:creationId xmlns="" xmlns:a16="http://schemas.microsoft.com/office/drawing/2014/main" id="{B0EF490D-EDE2-134C-886D-1D7CBEE1FBC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6000" y="1861486"/>
            <a:ext cx="5456279" cy="3110079"/>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080" name="Group 125">
            <a:extLst>
              <a:ext uri="{FF2B5EF4-FFF2-40B4-BE49-F238E27FC236}">
                <a16:creationId xmlns=""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7" name="Rectangle 5">
              <a:extLst>
                <a:ext uri="{FF2B5EF4-FFF2-40B4-BE49-F238E27FC236}">
                  <a16:creationId xmlns=""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8" name="Freeform 6">
              <a:extLst>
                <a:ext uri="{FF2B5EF4-FFF2-40B4-BE49-F238E27FC236}">
                  <a16:creationId xmlns=""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9" name="Freeform 7">
              <a:extLst>
                <a:ext uri="{FF2B5EF4-FFF2-40B4-BE49-F238E27FC236}">
                  <a16:creationId xmlns=""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0" name="Freeform 8">
              <a:extLst>
                <a:ext uri="{FF2B5EF4-FFF2-40B4-BE49-F238E27FC236}">
                  <a16:creationId xmlns=""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Freeform 9">
              <a:extLst>
                <a:ext uri="{FF2B5EF4-FFF2-40B4-BE49-F238E27FC236}">
                  <a16:creationId xmlns=""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2" name="Freeform 10">
              <a:extLst>
                <a:ext uri="{FF2B5EF4-FFF2-40B4-BE49-F238E27FC236}">
                  <a16:creationId xmlns=""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11">
              <a:extLst>
                <a:ext uri="{FF2B5EF4-FFF2-40B4-BE49-F238E27FC236}">
                  <a16:creationId xmlns=""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12">
              <a:extLst>
                <a:ext uri="{FF2B5EF4-FFF2-40B4-BE49-F238E27FC236}">
                  <a16:creationId xmlns=""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13">
              <a:extLst>
                <a:ext uri="{FF2B5EF4-FFF2-40B4-BE49-F238E27FC236}">
                  <a16:creationId xmlns=""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14">
              <a:extLst>
                <a:ext uri="{FF2B5EF4-FFF2-40B4-BE49-F238E27FC236}">
                  <a16:creationId xmlns=""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15">
              <a:extLst>
                <a:ext uri="{FF2B5EF4-FFF2-40B4-BE49-F238E27FC236}">
                  <a16:creationId xmlns=""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Line 16">
              <a:extLst>
                <a:ext uri="{FF2B5EF4-FFF2-40B4-BE49-F238E27FC236}">
                  <a16:creationId xmlns=""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39" name="Freeform 17">
              <a:extLst>
                <a:ext uri="{FF2B5EF4-FFF2-40B4-BE49-F238E27FC236}">
                  <a16:creationId xmlns=""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18">
              <a:extLst>
                <a:ext uri="{FF2B5EF4-FFF2-40B4-BE49-F238E27FC236}">
                  <a16:creationId xmlns=""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19">
              <a:extLst>
                <a:ext uri="{FF2B5EF4-FFF2-40B4-BE49-F238E27FC236}">
                  <a16:creationId xmlns=""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2" name="Freeform 20">
              <a:extLst>
                <a:ext uri="{FF2B5EF4-FFF2-40B4-BE49-F238E27FC236}">
                  <a16:creationId xmlns=""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3" name="Rectangle 21">
              <a:extLst>
                <a:ext uri="{FF2B5EF4-FFF2-40B4-BE49-F238E27FC236}">
                  <a16:creationId xmlns=""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4" name="Freeform 22">
              <a:extLst>
                <a:ext uri="{FF2B5EF4-FFF2-40B4-BE49-F238E27FC236}">
                  <a16:creationId xmlns=""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5" name="Freeform 23">
              <a:extLst>
                <a:ext uri="{FF2B5EF4-FFF2-40B4-BE49-F238E27FC236}">
                  <a16:creationId xmlns=""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6" name="Freeform 24">
              <a:extLst>
                <a:ext uri="{FF2B5EF4-FFF2-40B4-BE49-F238E27FC236}">
                  <a16:creationId xmlns=""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7" name="Freeform 25">
              <a:extLst>
                <a:ext uri="{FF2B5EF4-FFF2-40B4-BE49-F238E27FC236}">
                  <a16:creationId xmlns=""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8" name="Freeform 26">
              <a:extLst>
                <a:ext uri="{FF2B5EF4-FFF2-40B4-BE49-F238E27FC236}">
                  <a16:creationId xmlns=""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9" name="Freeform 27">
              <a:extLst>
                <a:ext uri="{FF2B5EF4-FFF2-40B4-BE49-F238E27FC236}">
                  <a16:creationId xmlns=""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0" name="Freeform 28">
              <a:extLst>
                <a:ext uri="{FF2B5EF4-FFF2-40B4-BE49-F238E27FC236}">
                  <a16:creationId xmlns=""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1" name="Freeform 29">
              <a:extLst>
                <a:ext uri="{FF2B5EF4-FFF2-40B4-BE49-F238E27FC236}">
                  <a16:creationId xmlns=""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2" name="Freeform 30">
              <a:extLst>
                <a:ext uri="{FF2B5EF4-FFF2-40B4-BE49-F238E27FC236}">
                  <a16:creationId xmlns=""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3" name="Freeform 31">
              <a:extLst>
                <a:ext uri="{FF2B5EF4-FFF2-40B4-BE49-F238E27FC236}">
                  <a16:creationId xmlns=""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320376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1077"/>
                                        </p:tgtEl>
                                        <p:attrNameLst>
                                          <p:attrName>style.visibility</p:attrName>
                                        </p:attrNameLst>
                                      </p:cBhvr>
                                      <p:to>
                                        <p:strVal val="visible"/>
                                      </p:to>
                                    </p:set>
                                    <p:animEffect transition="in" filter="fade">
                                      <p:cBhvr>
                                        <p:cTn id="30" dur="800" decel="100000"/>
                                        <p:tgtEl>
                                          <p:spTgt spid="1077"/>
                                        </p:tgtEl>
                                      </p:cBhvr>
                                    </p:animEffect>
                                    <p:anim calcmode="lin" valueType="num">
                                      <p:cBhvr>
                                        <p:cTn id="31" dur="800" decel="100000" fill="hold"/>
                                        <p:tgtEl>
                                          <p:spTgt spid="1077"/>
                                        </p:tgtEl>
                                        <p:attrNameLst>
                                          <p:attrName>style.rotation</p:attrName>
                                        </p:attrNameLst>
                                      </p:cBhvr>
                                      <p:tavLst>
                                        <p:tav tm="0">
                                          <p:val>
                                            <p:fltVal val="-90"/>
                                          </p:val>
                                        </p:tav>
                                        <p:tav tm="100000">
                                          <p:val>
                                            <p:fltVal val="0"/>
                                          </p:val>
                                        </p:tav>
                                      </p:tavLst>
                                    </p:anim>
                                    <p:anim calcmode="lin" valueType="num">
                                      <p:cBhvr>
                                        <p:cTn id="32" dur="800" decel="100000" fill="hold"/>
                                        <p:tgtEl>
                                          <p:spTgt spid="1077"/>
                                        </p:tgtEl>
                                        <p:attrNameLst>
                                          <p:attrName>ppt_x</p:attrName>
                                        </p:attrNameLst>
                                      </p:cBhvr>
                                      <p:tavLst>
                                        <p:tav tm="0">
                                          <p:val>
                                            <p:strVal val="#ppt_x+0.4"/>
                                          </p:val>
                                        </p:tav>
                                        <p:tav tm="100000">
                                          <p:val>
                                            <p:strVal val="#ppt_x-0.05"/>
                                          </p:val>
                                        </p:tav>
                                      </p:tavLst>
                                    </p:anim>
                                    <p:anim calcmode="lin" valueType="num">
                                      <p:cBhvr>
                                        <p:cTn id="33" dur="800" decel="100000" fill="hold"/>
                                        <p:tgtEl>
                                          <p:spTgt spid="1077"/>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1077"/>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107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0969FC5-D3C5-4B41-9A34-559347DE612D}"/>
              </a:ext>
            </a:extLst>
          </p:cNvPr>
          <p:cNvSpPr>
            <a:spLocks noGrp="1"/>
          </p:cNvSpPr>
          <p:nvPr>
            <p:ph type="title"/>
          </p:nvPr>
        </p:nvSpPr>
        <p:spPr>
          <a:xfrm>
            <a:off x="1141413" y="618518"/>
            <a:ext cx="9905998" cy="1478570"/>
          </a:xfrm>
        </p:spPr>
        <p:txBody>
          <a:bodyPr>
            <a:normAutofit/>
          </a:bodyPr>
          <a:lstStyle/>
          <a:p>
            <a:pPr algn="ctr"/>
            <a:r>
              <a:rPr lang="it-IT" dirty="0"/>
              <a:t>Conseguenze dell’uso</a:t>
            </a:r>
          </a:p>
        </p:txBody>
      </p:sp>
      <p:pic>
        <p:nvPicPr>
          <p:cNvPr id="5122" name="Picture 2" descr="Risultato immagini per oppio effetti">
            <a:extLst>
              <a:ext uri="{FF2B5EF4-FFF2-40B4-BE49-F238E27FC236}">
                <a16:creationId xmlns="" xmlns:a16="http://schemas.microsoft.com/office/drawing/2014/main" id="{D07F38DD-8CA6-F343-8A9E-E9B9349B9A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1"/>
          <a:stretch/>
        </p:blipFill>
        <p:spPr bwMode="auto">
          <a:xfrm>
            <a:off x="1141412" y="2497720"/>
            <a:ext cx="4662140"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 xmlns:a16="http://schemas.microsoft.com/office/drawing/2014/main" id="{09D8B5DB-6875-F64B-8941-B60FA8F8005D}"/>
              </a:ext>
            </a:extLst>
          </p:cNvPr>
          <p:cNvSpPr>
            <a:spLocks noGrp="1"/>
          </p:cNvSpPr>
          <p:nvPr>
            <p:ph idx="1"/>
          </p:nvPr>
        </p:nvSpPr>
        <p:spPr>
          <a:xfrm>
            <a:off x="6204479" y="2249487"/>
            <a:ext cx="4844521" cy="3541714"/>
          </a:xfrm>
        </p:spPr>
        <p:txBody>
          <a:bodyPr anchor="ctr">
            <a:normAutofit/>
          </a:bodyPr>
          <a:lstStyle/>
          <a:p>
            <a:pPr>
              <a:lnSpc>
                <a:spcPct val="110000"/>
              </a:lnSpc>
            </a:pPr>
            <a:r>
              <a:rPr lang="it-IT" sz="2200" dirty="0"/>
              <a:t>L’oppio in piccole dosi si ha un eccitamento dei centri nervosi che provocano uno stato di serenità, benessere, euforia cui, poi, segue uno stato di depressione, sonnolenza e possibili disturbi all'apparato digerente ed alla circolazione. L'abuso provoca tossicomania con forte deperimento ed elevata dipendenza fisica.</a:t>
            </a:r>
          </a:p>
        </p:txBody>
      </p:sp>
    </p:spTree>
    <p:extLst>
      <p:ext uri="{BB962C8B-B14F-4D97-AF65-F5344CB8AC3E}">
        <p14:creationId xmlns:p14="http://schemas.microsoft.com/office/powerpoint/2010/main" val="178789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Scale>
                                      <p:cBhvr>
                                        <p:cTn id="17"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122"/>
                                        </p:tgtEl>
                                        <p:attrNameLst>
                                          <p:attrName>ppt_x</p:attrName>
                                          <p:attrName>ppt_y</p:attrName>
                                        </p:attrNameLst>
                                      </p:cBhvr>
                                    </p:animMotion>
                                    <p:animEffect transition="in" filter="fade">
                                      <p:cBhvr>
                                        <p:cTn id="1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B423134-2FE1-1546-A828-660237D151C0}"/>
              </a:ext>
            </a:extLst>
          </p:cNvPr>
          <p:cNvSpPr>
            <a:spLocks noGrp="1"/>
          </p:cNvSpPr>
          <p:nvPr>
            <p:ph type="title"/>
          </p:nvPr>
        </p:nvSpPr>
        <p:spPr/>
        <p:txBody>
          <a:bodyPr/>
          <a:lstStyle/>
          <a:p>
            <a:r>
              <a:rPr lang="it-IT" smtClean="0"/>
              <a:t>bibliografia</a:t>
            </a:r>
            <a:endParaRPr lang="it-IT" dirty="0"/>
          </a:p>
        </p:txBody>
      </p:sp>
      <p:sp>
        <p:nvSpPr>
          <p:cNvPr id="3" name="Segnaposto contenuto 2">
            <a:extLst>
              <a:ext uri="{FF2B5EF4-FFF2-40B4-BE49-F238E27FC236}">
                <a16:creationId xmlns="" xmlns:a16="http://schemas.microsoft.com/office/drawing/2014/main" id="{687256F4-5630-A74A-A7A6-06F172DE61B5}"/>
              </a:ext>
            </a:extLst>
          </p:cNvPr>
          <p:cNvSpPr>
            <a:spLocks noGrp="1"/>
          </p:cNvSpPr>
          <p:nvPr>
            <p:ph idx="1"/>
          </p:nvPr>
        </p:nvSpPr>
        <p:spPr/>
        <p:txBody>
          <a:bodyPr/>
          <a:lstStyle/>
          <a:p>
            <a:r>
              <a:rPr lang="it-IT" dirty="0">
                <a:hlinkClick r:id="rId2"/>
              </a:rPr>
              <a:t>http://www.psicoattivo.com/oppio-alcaloidi-sostanze-stupefacenti-morfina-dolore-farmaco-eroina-effetti-cervello-danni-salute-psicoattivo/</a:t>
            </a:r>
            <a:endParaRPr lang="it-IT" dirty="0"/>
          </a:p>
          <a:p>
            <a:r>
              <a:rPr lang="it-IT" dirty="0">
                <a:hlinkClick r:id="rId3"/>
              </a:rPr>
              <a:t>http://www.carabinieri.it/cittadino/consigli/tematici/questioni-di-vita/tossicodipendenza-da-sostanze-stupefacenti/le-principali-droghe</a:t>
            </a:r>
            <a:endParaRPr lang="it-IT" dirty="0"/>
          </a:p>
          <a:p>
            <a:pPr marL="0" indent="0">
              <a:buNone/>
            </a:pPr>
            <a:endParaRPr lang="it-IT" dirty="0"/>
          </a:p>
        </p:txBody>
      </p:sp>
    </p:spTree>
    <p:extLst>
      <p:ext uri="{BB962C8B-B14F-4D97-AF65-F5344CB8AC3E}">
        <p14:creationId xmlns:p14="http://schemas.microsoft.com/office/powerpoint/2010/main" val="326298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otalTime>9</TotalTime>
  <Words>140</Words>
  <Application>Microsoft Office PowerPoint</Application>
  <PresentationFormat>Widescreen</PresentationFormat>
  <Paragraphs>14</Paragraphs>
  <Slides>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vt:i4>
      </vt:variant>
    </vt:vector>
  </HeadingPairs>
  <TitlesOfParts>
    <vt:vector size="10" baseType="lpstr">
      <vt:lpstr>Arial</vt:lpstr>
      <vt:lpstr>Trebuchet MS</vt:lpstr>
      <vt:lpstr>Tw Cen MT</vt:lpstr>
      <vt:lpstr>Circuito</vt:lpstr>
      <vt:lpstr>Oppio</vt:lpstr>
      <vt:lpstr>Oppio: molecole</vt:lpstr>
      <vt:lpstr>Oppio: struttura chimica</vt:lpstr>
      <vt:lpstr>Oppio: principi attivi </vt:lpstr>
      <vt:lpstr>Conseguenze dell’uso</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Oppio</dc:title>
  <dc:creator>Sergio R</dc:creator>
  <cp:lastModifiedBy>PC01</cp:lastModifiedBy>
  <cp:revision>6</cp:revision>
  <dcterms:created xsi:type="dcterms:W3CDTF">2021-02-18T22:40:11Z</dcterms:created>
  <dcterms:modified xsi:type="dcterms:W3CDTF">2021-03-26T09:31:17Z</dcterms:modified>
</cp:coreProperties>
</file>