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8" r:id="rId12"/>
    <p:sldId id="269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092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riangolo isoscele 6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olo 7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it-IT" smtClean="0"/>
              <a:t>Fare clic per modificare lo stile del sottotitolo dello schema</a:t>
            </a:r>
            <a:endParaRPr kumimoji="0" lang="en-US"/>
          </a:p>
        </p:txBody>
      </p:sp>
      <p:sp>
        <p:nvSpPr>
          <p:cNvPr id="28" name="Segnaposto data 27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9CD43362-A283-440D-8107-E796B43BCCDC}" type="datetimeFigureOut">
              <a:rPr lang="it-IT" smtClean="0"/>
              <a:t>26/03/2021</a:t>
            </a:fld>
            <a:endParaRPr lang="it-IT"/>
          </a:p>
        </p:txBody>
      </p:sp>
      <p:sp>
        <p:nvSpPr>
          <p:cNvPr id="17" name="Segnaposto piè di pagina 16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it-IT"/>
          </a:p>
        </p:txBody>
      </p:sp>
      <p:sp>
        <p:nvSpPr>
          <p:cNvPr id="29" name="Segnaposto numero diapositiva 28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3F602CED-4F67-4D31-B56E-B78AA3739EB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43362-A283-440D-8107-E796B43BCCDC}" type="datetimeFigureOut">
              <a:rPr lang="it-IT" smtClean="0"/>
              <a:t>26/03/2021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02CED-4F67-4D31-B56E-B78AA3739EB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43362-A283-440D-8107-E796B43BCCDC}" type="datetimeFigureOut">
              <a:rPr lang="it-IT" smtClean="0"/>
              <a:t>26/03/2021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02CED-4F67-4D31-B56E-B78AA3739EB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9CD43362-A283-440D-8107-E796B43BCCDC}" type="datetimeFigureOut">
              <a:rPr lang="it-IT" smtClean="0"/>
              <a:t>26/03/2021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02CED-4F67-4D31-B56E-B78AA3739EB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riangolo rettangolo 8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riangolo isoscele 7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9CD43362-A283-440D-8107-E796B43BCCDC}" type="datetimeFigureOut">
              <a:rPr lang="it-IT" smtClean="0"/>
              <a:t>26/03/2021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3F602CED-4F67-4D31-B56E-B78AA3739EBF}" type="slidenum">
              <a:rPr lang="it-IT" smtClean="0"/>
              <a:t>‹N›</a:t>
            </a:fld>
            <a:endParaRPr lang="it-IT"/>
          </a:p>
        </p:txBody>
      </p:sp>
      <p:cxnSp>
        <p:nvCxnSpPr>
          <p:cNvPr id="11" name="Connettore 1 10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Connettore 1 9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CD43362-A283-440D-8107-E796B43BCCDC}" type="datetimeFigureOut">
              <a:rPr lang="it-IT" smtClean="0"/>
              <a:t>26/03/2021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F602CED-4F67-4D31-B56E-B78AA3739EB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9CD43362-A283-440D-8107-E796B43BCCDC}" type="datetimeFigureOut">
              <a:rPr lang="it-IT" smtClean="0"/>
              <a:t>26/03/2021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3F602CED-4F67-4D31-B56E-B78AA3739EBF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D43362-A283-440D-8107-E796B43BCCDC}" type="datetimeFigureOut">
              <a:rPr lang="it-IT" smtClean="0"/>
              <a:t>26/03/2021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602CED-4F67-4D31-B56E-B78AA3739EB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9CD43362-A283-440D-8107-E796B43BCCDC}" type="datetimeFigureOut">
              <a:rPr lang="it-IT" smtClean="0"/>
              <a:t>26/03/2021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3F602CED-4F67-4D31-B56E-B78AA3739EBF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it-IT" smtClean="0"/>
              <a:t>Fare clic per modificare stili del testo dello schema</a:t>
            </a:r>
          </a:p>
          <a:p>
            <a:pPr lvl="1" eaLnBrk="1" latinLnBrk="0" hangingPunct="1"/>
            <a:r>
              <a:rPr lang="it-IT" smtClean="0"/>
              <a:t>Secondo livello</a:t>
            </a:r>
          </a:p>
          <a:p>
            <a:pPr lvl="2" eaLnBrk="1" latinLnBrk="0" hangingPunct="1"/>
            <a:r>
              <a:rPr lang="it-IT" smtClean="0"/>
              <a:t>Terzo livello</a:t>
            </a:r>
          </a:p>
          <a:p>
            <a:pPr lvl="3" eaLnBrk="1" latinLnBrk="0" hangingPunct="1"/>
            <a:r>
              <a:rPr lang="it-IT" smtClean="0"/>
              <a:t>Quarto livello</a:t>
            </a:r>
          </a:p>
          <a:p>
            <a:pPr lvl="4" eaLnBrk="1" latinLnBrk="0" hangingPunct="1"/>
            <a:r>
              <a:rPr lang="it-IT" smtClean="0"/>
              <a:t>Quinto livello</a:t>
            </a:r>
            <a:endParaRPr kumimoji="0" lang="en-US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9CD43362-A283-440D-8107-E796B43BCCDC}" type="datetimeFigureOut">
              <a:rPr lang="it-IT" smtClean="0"/>
              <a:t>26/03/2021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3F602CED-4F67-4D31-B56E-B78AA3739EBF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it-IT" smtClean="0"/>
              <a:t>Fare clic sull'icona per inserire un'immagine</a:t>
            </a:r>
            <a:endParaRPr kumimoji="0" lang="en-US" dirty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9CD43362-A283-440D-8107-E796B43BCCDC}" type="datetimeFigureOut">
              <a:rPr lang="it-IT" smtClean="0"/>
              <a:t>26/03/2021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3F602CED-4F67-4D31-B56E-B78AA3739EBF}" type="slidenum">
              <a:rPr lang="it-IT" smtClean="0"/>
              <a:t>‹N›</a:t>
            </a:fld>
            <a:endParaRPr lang="it-IT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riangolo rettangolo 10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Connettore 1 7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Connettore 1 8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Segnaposto titolo 2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it-IT" smtClean="0"/>
              <a:t>Fare clic per modificare lo stile del titolo</a:t>
            </a:r>
            <a:endParaRPr kumimoji="0" lang="en-US"/>
          </a:p>
        </p:txBody>
      </p:sp>
      <p:sp>
        <p:nvSpPr>
          <p:cNvPr id="13" name="Segnaposto testo 12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it-IT" smtClean="0"/>
              <a:t>Fare clic per modificare stili del testo dello schema</a:t>
            </a:r>
          </a:p>
          <a:p>
            <a:pPr lvl="1" eaLnBrk="1" latinLnBrk="0" hangingPunct="1"/>
            <a:r>
              <a:rPr kumimoji="0" lang="it-IT" smtClean="0"/>
              <a:t>Secondo livello</a:t>
            </a:r>
          </a:p>
          <a:p>
            <a:pPr lvl="2" eaLnBrk="1" latinLnBrk="0" hangingPunct="1"/>
            <a:r>
              <a:rPr kumimoji="0" lang="it-IT" smtClean="0"/>
              <a:t>Terzo livello</a:t>
            </a:r>
          </a:p>
          <a:p>
            <a:pPr lvl="3" eaLnBrk="1" latinLnBrk="0" hangingPunct="1"/>
            <a:r>
              <a:rPr kumimoji="0" lang="it-IT" smtClean="0"/>
              <a:t>Quarto livello</a:t>
            </a:r>
          </a:p>
          <a:p>
            <a:pPr lvl="4" eaLnBrk="1" latinLnBrk="0" hangingPunct="1"/>
            <a:r>
              <a:rPr kumimoji="0" lang="it-IT" smtClean="0"/>
              <a:t>Quinto livello</a:t>
            </a:r>
            <a:endParaRPr kumimoji="0" lang="en-US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9CD43362-A283-440D-8107-E796B43BCCDC}" type="datetimeFigureOut">
              <a:rPr lang="it-IT" smtClean="0"/>
              <a:t>26/03/2021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it-IT"/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3F602CED-4F67-4D31-B56E-B78AA3739EBF}" type="slidenum">
              <a:rPr lang="it-IT" smtClean="0"/>
              <a:t>‹N›</a:t>
            </a:fld>
            <a:endParaRPr lang="it-IT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y-personaltrainer.it/salute/schizofrenia.html" TargetMode="External"/><Relationship Id="rId2" Type="http://schemas.openxmlformats.org/officeDocument/2006/relationships/hyperlink" Target="https://www.my-personaltrainer.it/salute/ansia.html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hyperlink" Target="https://www.my-personaltrainer.it/salute/sintomi-depressione4.html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y-personaltrainer.it/fisiologia/mucosa.html" TargetMode="External"/><Relationship Id="rId2" Type="http://schemas.openxmlformats.org/officeDocument/2006/relationships/hyperlink" Target="https://www.my-personaltrainer.it/salute-benessere/vertigini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my-personaltrainer.it/salute/transaminasi.html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43116"/>
            <a:ext cx="7772400" cy="1457334"/>
          </a:xfrm>
        </p:spPr>
        <p:txBody>
          <a:bodyPr/>
          <a:lstStyle/>
          <a:p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it-IT" sz="6600" dirty="0" smtClean="0">
                <a:solidFill>
                  <a:schemeClr val="accent1">
                    <a:lumMod val="50000"/>
                  </a:schemeClr>
                </a:solidFill>
                <a:latin typeface="Arial Rounded MT Bold" pitchFamily="34" charset="0"/>
              </a:rPr>
              <a:t>DROGHE  AD USO TERAPEUTICO</a:t>
            </a:r>
            <a:endParaRPr lang="it-IT" sz="6600" dirty="0">
              <a:solidFill>
                <a:schemeClr val="accent1">
                  <a:lumMod val="50000"/>
                </a:schemeClr>
              </a:solidFill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USO TERAPEURICO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it-IT" dirty="0" smtClean="0"/>
              <a:t>Dal 2009 l’MDMA è sperimentata come coadiuvante nella cura del disturbo post-traumatico da stress dove ha mostrato risultati molto promettenti, accelerando e migliorando i progressi della terapia psicologica.</a:t>
            </a:r>
          </a:p>
          <a:p>
            <a:pPr>
              <a:buNone/>
            </a:pPr>
            <a:r>
              <a:rPr lang="it-IT" dirty="0" smtClean="0"/>
              <a:t>Dal 2013 sono stati approfonditi i benefici di questa sostanza contro l’ansia negli individui affetti da autismo.</a:t>
            </a:r>
          </a:p>
          <a:p>
            <a:pPr>
              <a:buNone/>
            </a:pPr>
            <a:r>
              <a:rPr lang="it-IT" dirty="0" smtClean="0"/>
              <a:t>Nel 2017 è stato avviato il primo studio per valutarne il potenziale nella cura dalla dipendenza da alcol. </a:t>
            </a:r>
          </a:p>
          <a:p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LSD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Una tra le più potenti sostanze psichedeliche conosciuta.</a:t>
            </a:r>
          </a:p>
          <a:p>
            <a:pPr>
              <a:buNone/>
            </a:pPr>
            <a:r>
              <a:rPr lang="it-IT" dirty="0" smtClean="0"/>
              <a:t>                               tipicamente non causa </a:t>
            </a:r>
          </a:p>
          <a:p>
            <a:pPr>
              <a:buNone/>
            </a:pPr>
            <a:r>
              <a:rPr lang="it-IT" dirty="0" smtClean="0"/>
              <a:t>                               semplicemente </a:t>
            </a:r>
          </a:p>
          <a:p>
            <a:pPr>
              <a:buNone/>
            </a:pPr>
            <a:r>
              <a:rPr lang="it-IT" dirty="0" smtClean="0"/>
              <a:t>                               allucinazioni ma anche </a:t>
            </a:r>
          </a:p>
          <a:p>
            <a:pPr>
              <a:buNone/>
            </a:pPr>
            <a:r>
              <a:rPr lang="it-IT" dirty="0" smtClean="0"/>
              <a:t>                               amplificazioni emotive, esperienze mistiche e spirituali, cambiamenti nella percezione si sé e della realtà.</a:t>
            </a:r>
            <a:endParaRPr lang="it-IT" dirty="0"/>
          </a:p>
        </p:txBody>
      </p:sp>
      <p:pic>
        <p:nvPicPr>
          <p:cNvPr id="4" name="Immagine 3" descr="lsd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3000372"/>
            <a:ext cx="2533650" cy="18002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USO TERAPEUTICO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Recentemente ne è ricominciato lo studio sistematico nel trattamento di diverse patologie psichiatriche, in particolare 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</a:rPr>
              <a:t>ANSIA</a:t>
            </a:r>
            <a:r>
              <a:rPr lang="it-IT" dirty="0" smtClean="0"/>
              <a:t>, 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</a:rPr>
              <a:t>DEPRESSIONE</a:t>
            </a:r>
            <a:r>
              <a:rPr lang="it-IT" dirty="0" smtClean="0"/>
              <a:t>, 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</a:rPr>
              <a:t>DISTURBI OSSESSIVI</a:t>
            </a:r>
            <a:r>
              <a:rPr lang="it-IT" dirty="0" smtClean="0"/>
              <a:t>, 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</a:rPr>
              <a:t>DLORE CRONICO</a:t>
            </a:r>
            <a:r>
              <a:rPr lang="it-IT" dirty="0" smtClean="0"/>
              <a:t>.</a:t>
            </a:r>
          </a:p>
          <a:p>
            <a:pPr>
              <a:buNone/>
            </a:pPr>
            <a:r>
              <a:rPr lang="it-IT" dirty="0" smtClean="0"/>
              <a:t>Micro dosi di LSD migliorano la concentrazione.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45719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588332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dirty="0" smtClean="0"/>
              <a:t>Una </a:t>
            </a:r>
            <a:r>
              <a:rPr lang="it-IT" b="1" dirty="0" smtClean="0"/>
              <a:t>droga</a:t>
            </a:r>
            <a:r>
              <a:rPr lang="it-IT" dirty="0" smtClean="0"/>
              <a:t> è una qualsiasi sostanza che, se inalata, iniettata, fumata, ingerita, sciolta sotto la lingua, assorbita attraverso un cerotto sulla pelle o da diverse mucose, provoca un temporaneo cambiamento psico-fisiologico nel soggetto. In farmacologia la droga, chiamata anche farmaco, è una sostanza chimica utilizzata per trattare, curare, prevenire o diagnosticare una malattia o per promuovere il benessere. Tradizionalmente le droghe venivano ottenute attraverso l'estrazione dalle piante medicinali, ma più recentemente anche dalla sintesi organica.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45719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pic>
        <p:nvPicPr>
          <p:cNvPr id="4" name="Segnaposto contenuto 3" descr="DROGA TERAPEUTICA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1857364"/>
            <a:ext cx="3220566" cy="3143272"/>
          </a:xfrm>
        </p:spPr>
      </p:pic>
      <p:sp>
        <p:nvSpPr>
          <p:cNvPr id="5" name="Rettangolo 4"/>
          <p:cNvSpPr/>
          <p:nvPr/>
        </p:nvSpPr>
        <p:spPr>
          <a:xfrm>
            <a:off x="4143372" y="1071546"/>
            <a:ext cx="4572000" cy="452431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it-IT" dirty="0">
                <a:latin typeface="Arial Rounded MT Bold" pitchFamily="34" charset="0"/>
              </a:rPr>
              <a:t>I </a:t>
            </a:r>
            <a:r>
              <a:rPr lang="it-IT" dirty="0" err="1">
                <a:latin typeface="Arial Rounded MT Bold" pitchFamily="34" charset="0"/>
              </a:rPr>
              <a:t>nootropici</a:t>
            </a:r>
            <a:r>
              <a:rPr lang="it-IT" dirty="0">
                <a:latin typeface="Arial Rounded MT Bold" pitchFamily="34" charset="0"/>
              </a:rPr>
              <a:t>, anche comunemente noti come "droghe intelligenti", sono farmaci che si pretende che migliorino le capacità cognitive umane. I </a:t>
            </a:r>
            <a:r>
              <a:rPr lang="it-IT" dirty="0" err="1">
                <a:latin typeface="Arial Rounded MT Bold" pitchFamily="34" charset="0"/>
              </a:rPr>
              <a:t>nootropici</a:t>
            </a:r>
            <a:r>
              <a:rPr lang="it-IT" dirty="0">
                <a:latin typeface="Arial Rounded MT Bold" pitchFamily="34" charset="0"/>
              </a:rPr>
              <a:t> sono usati per migliorare la memoria, la concentrazione, il pensiero, l'umore, l'apprendimento e molte altre cose. Alcuni </a:t>
            </a:r>
            <a:r>
              <a:rPr lang="it-IT" dirty="0" err="1">
                <a:latin typeface="Arial Rounded MT Bold" pitchFamily="34" charset="0"/>
              </a:rPr>
              <a:t>nootropi</a:t>
            </a:r>
            <a:r>
              <a:rPr lang="it-IT" dirty="0">
                <a:latin typeface="Arial Rounded MT Bold" pitchFamily="34" charset="0"/>
              </a:rPr>
              <a:t> stanno ora iniziando a essere usati per trattare alcune malattie come il disturbo da deficit di attenzione e iperattività, il morbo di Parkinson e il morbo di Alzheimer. Sono anche comunemente usati per recuperare le funzioni cerebrali perse durante l'invecchiamento.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MARIJUANA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it-IT" dirty="0" smtClean="0"/>
              <a:t>La marijuana per uso terapeutico ( o cannabis) trova impegno nei seguenti casi: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chemeClr val="accent3">
                    <a:lumMod val="50000"/>
                  </a:schemeClr>
                </a:solidFill>
              </a:rPr>
              <a:t>Per alleviare il dolore cronico,in particolare ti tipo neuropatico, come quello provocato dalle lesioni al midollo spinale e da patologie qual sclerosi multipla e SLA.</a:t>
            </a:r>
          </a:p>
          <a:p>
            <a:pPr>
              <a:buFontTx/>
              <a:buChar char="-"/>
            </a:pPr>
            <a:r>
              <a:rPr lang="it-IT" dirty="0" smtClean="0"/>
              <a:t>Per contrastare nausea e vomito indotti da chemioterapia, radioterapia, terapie farmacologiche contro HIV ed AIDS.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chemeClr val="accent3">
                    <a:lumMod val="50000"/>
                  </a:schemeClr>
                </a:solidFill>
              </a:rPr>
              <a:t>Per stimolare l’appetito nei pazienti affetti da AIDS, nei pazienti oncologici e nei pazienti affetti da anoressia nervosa.</a:t>
            </a:r>
          </a:p>
          <a:p>
            <a:pPr>
              <a:buFontTx/>
              <a:buChar char="-"/>
            </a:pPr>
            <a:r>
              <a:rPr lang="it-IT" dirty="0" smtClean="0"/>
              <a:t>Per contrastare i movimenti involontari nei pazienti affetti da sindrome di </a:t>
            </a:r>
            <a:r>
              <a:rPr lang="it-IT" dirty="0" err="1" smtClean="0"/>
              <a:t>Tourette</a:t>
            </a:r>
            <a:r>
              <a:rPr lang="it-IT" dirty="0" smtClean="0"/>
              <a:t>.</a:t>
            </a:r>
          </a:p>
          <a:p>
            <a:pPr>
              <a:buFontTx/>
              <a:buChar char="-"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45719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954766"/>
          </a:xfrm>
        </p:spPr>
        <p:txBody>
          <a:bodyPr/>
          <a:lstStyle/>
          <a:p>
            <a:pPr>
              <a:buNone/>
            </a:pPr>
            <a:r>
              <a:rPr lang="it-IT" dirty="0" smtClean="0">
                <a:solidFill>
                  <a:schemeClr val="accent3">
                    <a:lumMod val="50000"/>
                  </a:schemeClr>
                </a:solidFill>
              </a:rPr>
              <a:t>Alcuni </a:t>
            </a:r>
            <a:r>
              <a:rPr lang="it-IT" dirty="0" err="1" smtClean="0">
                <a:solidFill>
                  <a:schemeClr val="accent3">
                    <a:lumMod val="50000"/>
                  </a:schemeClr>
                </a:solidFill>
              </a:rPr>
              <a:t>cannabinoidi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</a:rPr>
              <a:t> presenti all'interno della marijuana per uso terapeutico sembrano essere in grado di esercitare un'azione positiva nel trattamento di disturbi psichiatrici come 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hlinkClick r:id="rId2" tooltip="Ansia: Cos'è, Cause, Sintomi e Disturbi Correlati"/>
              </a:rPr>
              <a:t>ansia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</a:rPr>
              <a:t>, 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hlinkClick r:id="rId3" tooltip="Schizofrenia - Definizione, Sintomi, Cause"/>
              </a:rPr>
              <a:t>schizofrenia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</a:rPr>
              <a:t> e 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  <a:hlinkClick r:id="rId4" tooltip="Disturbo Bipolare"/>
              </a:rPr>
              <a:t>disturbo bipolare</a:t>
            </a:r>
            <a:r>
              <a:rPr lang="it-IT" dirty="0" smtClean="0">
                <a:solidFill>
                  <a:schemeClr val="accent3">
                    <a:lumMod val="50000"/>
                  </a:schemeClr>
                </a:solidFill>
              </a:rPr>
              <a:t>.</a:t>
            </a:r>
            <a:endParaRPr lang="it-IT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Immagine 3" descr="cannabis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28926" y="3714752"/>
            <a:ext cx="3929070" cy="220027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232548"/>
          </a:xfrm>
        </p:spPr>
        <p:txBody>
          <a:bodyPr>
            <a:normAutofit fontScale="90000"/>
          </a:bodyPr>
          <a:lstStyle/>
          <a:p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714356"/>
            <a:ext cx="8229600" cy="5740452"/>
          </a:xfrm>
        </p:spPr>
        <p:txBody>
          <a:bodyPr>
            <a:noAutofit/>
          </a:bodyPr>
          <a:lstStyle/>
          <a:p>
            <a:r>
              <a:rPr lang="it-IT" sz="2400" dirty="0" smtClean="0">
                <a:latin typeface="Arial Rounded MT Bold" pitchFamily="34" charset="0"/>
              </a:rPr>
              <a:t>Nel dettaglio, a dimostrare queste potenziali attività terapeutiche è stato il </a:t>
            </a:r>
            <a:r>
              <a:rPr lang="it-IT" sz="2400" b="1" dirty="0" err="1" smtClean="0">
                <a:latin typeface="Arial Rounded MT Bold" pitchFamily="34" charset="0"/>
              </a:rPr>
              <a:t>cannabidiolo</a:t>
            </a:r>
            <a:r>
              <a:rPr lang="it-IT" sz="2400" dirty="0" smtClean="0">
                <a:latin typeface="Arial Rounded MT Bold" pitchFamily="34" charset="0"/>
              </a:rPr>
              <a:t> (o CBD, che dir si voglia), ossia un </a:t>
            </a:r>
            <a:r>
              <a:rPr lang="it-IT" sz="2400" b="1" dirty="0" err="1" smtClean="0">
                <a:latin typeface="Arial Rounded MT Bold" pitchFamily="34" charset="0"/>
              </a:rPr>
              <a:t>cannabinoide</a:t>
            </a:r>
            <a:r>
              <a:rPr lang="it-IT" sz="2400" b="1" dirty="0" smtClean="0">
                <a:latin typeface="Arial Rounded MT Bold" pitchFamily="34" charset="0"/>
              </a:rPr>
              <a:t> non psicoattivo</a:t>
            </a:r>
            <a:r>
              <a:rPr lang="it-IT" sz="2400" dirty="0" smtClean="0">
                <a:latin typeface="Arial Rounded MT Bold" pitchFamily="34" charset="0"/>
              </a:rPr>
              <a:t>. Il </a:t>
            </a:r>
            <a:r>
              <a:rPr lang="it-IT" sz="2400" b="1" dirty="0" smtClean="0">
                <a:latin typeface="Arial Rounded MT Bold" pitchFamily="34" charset="0"/>
              </a:rPr>
              <a:t>THC</a:t>
            </a:r>
            <a:r>
              <a:rPr lang="it-IT" sz="2400" dirty="0" smtClean="0">
                <a:latin typeface="Arial Rounded MT Bold" pitchFamily="34" charset="0"/>
              </a:rPr>
              <a:t> (o delta-9-tetraidrocannabinolo), invece, non sembrerebbe particolarmente utile in questo senso. Anzi, è stato dimostrato che un consumo elevato di THC predispone all'insorgenza delle suddette patologie </a:t>
            </a:r>
            <a:r>
              <a:rPr lang="it-IT" sz="2400" dirty="0" err="1" smtClean="0">
                <a:latin typeface="Arial Rounded MT Bold" pitchFamily="34" charset="0"/>
              </a:rPr>
              <a:t>psichiatriche.Fra</a:t>
            </a:r>
            <a:r>
              <a:rPr lang="it-IT" sz="2400" dirty="0" smtClean="0">
                <a:latin typeface="Arial Rounded MT Bold" pitchFamily="34" charset="0"/>
              </a:rPr>
              <a:t> i principali effetti collaterali che possono manifestarsi in caso di assunzione di marijuana per uso terapeutico, ricordiamo: </a:t>
            </a:r>
            <a:r>
              <a:rPr lang="it-IT" sz="2400" dirty="0" smtClean="0">
                <a:latin typeface="Arial Rounded MT Bold" pitchFamily="34" charset="0"/>
                <a:hlinkClick r:id="rId2" tooltip="Vertigini"/>
              </a:rPr>
              <a:t>vertigini</a:t>
            </a:r>
            <a:r>
              <a:rPr lang="it-IT" sz="2400" dirty="0" smtClean="0">
                <a:latin typeface="Arial Rounded MT Bold" pitchFamily="34" charset="0"/>
              </a:rPr>
              <a:t>, disturbi a carico della </a:t>
            </a:r>
            <a:r>
              <a:rPr lang="it-IT" sz="2400" dirty="0" smtClean="0">
                <a:latin typeface="Arial Rounded MT Bold" pitchFamily="34" charset="0"/>
                <a:hlinkClick r:id="rId3" tooltip="Mucosa"/>
              </a:rPr>
              <a:t>mucosa</a:t>
            </a:r>
            <a:r>
              <a:rPr lang="it-IT" sz="2400" dirty="0" smtClean="0">
                <a:latin typeface="Arial Rounded MT Bold" pitchFamily="34" charset="0"/>
              </a:rPr>
              <a:t> orale (in caso di somministrazione per via orale), reazioni psicotiche e incremento degli </a:t>
            </a:r>
            <a:r>
              <a:rPr lang="it-IT" sz="2400" dirty="0" smtClean="0">
                <a:latin typeface="Arial Rounded MT Bold" pitchFamily="34" charset="0"/>
                <a:hlinkClick r:id="rId4" tooltip="Transaminasi"/>
              </a:rPr>
              <a:t>enzimi epatici</a:t>
            </a:r>
            <a:r>
              <a:rPr lang="it-IT" sz="2400" dirty="0" smtClean="0">
                <a:latin typeface="Arial Rounded MT Bold" pitchFamily="34" charset="0"/>
              </a:rPr>
              <a:t>. Da non dimenticare, inoltre, il potenziale d'abuso di cui la marijuana è dotata.</a:t>
            </a:r>
            <a:endParaRPr lang="it-IT" sz="24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PSILOCIBINE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Si tratta di una sostanza chimica chiamata </a:t>
            </a:r>
            <a:r>
              <a:rPr lang="it-IT" dirty="0" err="1" smtClean="0"/>
              <a:t>triptammina</a:t>
            </a:r>
            <a:r>
              <a:rPr lang="it-IT" dirty="0" smtClean="0"/>
              <a:t>.</a:t>
            </a:r>
          </a:p>
          <a:p>
            <a:pPr>
              <a:buNone/>
            </a:pPr>
            <a:r>
              <a:rPr lang="it-IT" dirty="0" smtClean="0"/>
              <a:t>                            si estrae dai funghi, ed è </a:t>
            </a:r>
          </a:p>
          <a:p>
            <a:pPr>
              <a:buNone/>
            </a:pPr>
            <a:r>
              <a:rPr lang="it-IT" dirty="0" smtClean="0"/>
              <a:t>                            usata come droga </a:t>
            </a:r>
          </a:p>
          <a:p>
            <a:pPr>
              <a:buNone/>
            </a:pPr>
            <a:r>
              <a:rPr lang="it-IT" dirty="0" smtClean="0"/>
              <a:t>                            ricreazionale per i suoi potenti effetti allucinogeni.</a:t>
            </a:r>
            <a:endParaRPr lang="it-IT" dirty="0"/>
          </a:p>
        </p:txBody>
      </p:sp>
      <p:pic>
        <p:nvPicPr>
          <p:cNvPr id="4" name="Immagine 3" descr="triptammine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11" y="2928935"/>
            <a:ext cx="2357453" cy="1501925"/>
          </a:xfrm>
          <a:prstGeom prst="rect">
            <a:avLst/>
          </a:prstGeom>
        </p:spPr>
      </p:pic>
      <p:pic>
        <p:nvPicPr>
          <p:cNvPr id="5" name="Immagine 4" descr="funghi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72132" y="5000636"/>
            <a:ext cx="2857500" cy="1600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Uso terapeutico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it-IT" dirty="0" smtClean="0"/>
              <a:t>L’efficacia di questa sostanza incombe ambiti tra cui: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chemeClr val="accent3">
                    <a:lumMod val="50000"/>
                  </a:schemeClr>
                </a:solidFill>
              </a:rPr>
              <a:t>Disturbi della personalità</a:t>
            </a:r>
          </a:p>
          <a:p>
            <a:pPr>
              <a:buFontTx/>
              <a:buChar char="-"/>
            </a:pPr>
            <a:r>
              <a:rPr lang="it-IT" dirty="0" smtClean="0"/>
              <a:t>Ansia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chemeClr val="accent3">
                    <a:lumMod val="50000"/>
                  </a:schemeClr>
                </a:solidFill>
              </a:rPr>
              <a:t>Dipendenze </a:t>
            </a:r>
          </a:p>
          <a:p>
            <a:pPr>
              <a:buFontTx/>
              <a:buChar char="-"/>
            </a:pPr>
            <a:r>
              <a:rPr lang="it-IT" dirty="0" smtClean="0"/>
              <a:t>Migliora le facoltà mnemoniche</a:t>
            </a:r>
          </a:p>
          <a:p>
            <a:pPr>
              <a:buFontTx/>
              <a:buChar char="-"/>
            </a:pPr>
            <a:r>
              <a:rPr lang="it-IT" dirty="0" smtClean="0">
                <a:solidFill>
                  <a:schemeClr val="accent3">
                    <a:lumMod val="50000"/>
                  </a:schemeClr>
                </a:solidFill>
              </a:rPr>
              <a:t>Può indurre modificazioni sull’immaginazione,il senso estetico e la capacità artistica.</a:t>
            </a:r>
            <a:endParaRPr lang="it-IT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dirty="0" smtClean="0"/>
              <a:t>MDMA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it-IT" dirty="0" smtClean="0"/>
              <a:t>Detta comunemente ecstasy, </a:t>
            </a:r>
            <a:r>
              <a:rPr lang="it-IT" dirty="0" err="1" smtClean="0"/>
              <a:t>èuna</a:t>
            </a:r>
            <a:r>
              <a:rPr lang="it-IT" dirty="0" smtClean="0"/>
              <a:t> sostanza situata a metà tra i comporti allucinogeni e stimolanti.</a:t>
            </a:r>
          </a:p>
          <a:p>
            <a:pPr>
              <a:buNone/>
            </a:pPr>
            <a:r>
              <a:rPr lang="it-IT" dirty="0" smtClean="0"/>
              <a:t>                               ha una primaria influenza</a:t>
            </a:r>
          </a:p>
          <a:p>
            <a:pPr>
              <a:buNone/>
            </a:pPr>
            <a:r>
              <a:rPr lang="it-IT" dirty="0" smtClean="0"/>
              <a:t>                               a livello comunicativo e </a:t>
            </a:r>
          </a:p>
          <a:p>
            <a:pPr>
              <a:buNone/>
            </a:pPr>
            <a:r>
              <a:rPr lang="it-IT" dirty="0" smtClean="0"/>
              <a:t>                               emozionale “svelando” la </a:t>
            </a:r>
            <a:r>
              <a:rPr lang="it-IT" smtClean="0"/>
              <a:t>psiche </a:t>
            </a:r>
            <a:r>
              <a:rPr lang="it-IT" smtClean="0"/>
              <a:t>dell’individuo</a:t>
            </a:r>
            <a:r>
              <a:rPr lang="it-IT" dirty="0" smtClean="0"/>
              <a:t>.</a:t>
            </a:r>
            <a:endParaRPr lang="it-IT" dirty="0"/>
          </a:p>
        </p:txBody>
      </p:sp>
      <p:pic>
        <p:nvPicPr>
          <p:cNvPr id="4" name="Immagine 3" descr="mdma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4348" y="3429000"/>
            <a:ext cx="2981325" cy="15335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erve">
  <a:themeElements>
    <a:clrScheme name="Verve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242</TotalTime>
  <Words>466</Words>
  <Application>Microsoft Office PowerPoint</Application>
  <PresentationFormat>Presentazione su schermo (4:3)</PresentationFormat>
  <Paragraphs>41</Paragraphs>
  <Slides>12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7" baseType="lpstr">
      <vt:lpstr>Arial Rounded MT Bold</vt:lpstr>
      <vt:lpstr>Century Gothic</vt:lpstr>
      <vt:lpstr>Verdana</vt:lpstr>
      <vt:lpstr>Wingdings 2</vt:lpstr>
      <vt:lpstr>Verve</vt:lpstr>
      <vt:lpstr>Presentazione standard di PowerPoint</vt:lpstr>
      <vt:lpstr>Presentazione standard di PowerPoint</vt:lpstr>
      <vt:lpstr>Presentazione standard di PowerPoint</vt:lpstr>
      <vt:lpstr>MARIJUANA</vt:lpstr>
      <vt:lpstr>Presentazione standard di PowerPoint</vt:lpstr>
      <vt:lpstr>Presentazione standard di PowerPoint</vt:lpstr>
      <vt:lpstr>PSILOCIBINE</vt:lpstr>
      <vt:lpstr>Uso terapeutico</vt:lpstr>
      <vt:lpstr>MDMA</vt:lpstr>
      <vt:lpstr>USO TERAPEURICO</vt:lpstr>
      <vt:lpstr>LSD</vt:lpstr>
      <vt:lpstr>USO TERAPEUTICO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Bruna Schifano</dc:creator>
  <cp:lastModifiedBy>PC01</cp:lastModifiedBy>
  <cp:revision>3</cp:revision>
  <dcterms:created xsi:type="dcterms:W3CDTF">2021-03-02T13:45:34Z</dcterms:created>
  <dcterms:modified xsi:type="dcterms:W3CDTF">2021-03-26T09:43:12Z</dcterms:modified>
</cp:coreProperties>
</file>