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66" r:id="rId5"/>
    <p:sldId id="259" r:id="rId6"/>
    <p:sldId id="268" r:id="rId7"/>
    <p:sldId id="260" r:id="rId8"/>
    <p:sldId id="269" r:id="rId9"/>
    <p:sldId id="261" r:id="rId10"/>
    <p:sldId id="270" r:id="rId11"/>
    <p:sldId id="262" r:id="rId12"/>
    <p:sldId id="267" r:id="rId13"/>
    <p:sldId id="263" r:id="rId14"/>
    <p:sldId id="264" r:id="rId15"/>
    <p:sldId id="271" r:id="rId1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2" autoAdjust="0"/>
    <p:restoredTop sz="94690" autoAdjust="0"/>
  </p:normalViewPr>
  <p:slideViewPr>
    <p:cSldViewPr>
      <p:cViewPr varScale="1">
        <p:scale>
          <a:sx n="121" d="100"/>
          <a:sy n="121" d="100"/>
        </p:scale>
        <p:origin x="1314" y="96"/>
      </p:cViewPr>
      <p:guideLst>
        <p:guide orient="horz" pos="2160"/>
        <p:guide pos="2880"/>
      </p:guideLst>
    </p:cSldViewPr>
  </p:slideViewPr>
  <p:outlineViewPr>
    <p:cViewPr>
      <p:scale>
        <a:sx n="33" d="100"/>
        <a:sy n="33" d="100"/>
      </p:scale>
      <p:origin x="0" y="14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55C505BF-E23E-41DD-940B-3BB8DD1A2235}" type="datetimeFigureOut">
              <a:rPr lang="it-IT" smtClean="0"/>
              <a:pPr/>
              <a:t>14/11/2019</a:t>
            </a:fld>
            <a:endParaRPr lang="it-IT"/>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E79DB730-E046-4B37-B7B0-8D17C65B03AE}"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transition spd="slow">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55C505BF-E23E-41DD-940B-3BB8DD1A2235}" type="datetimeFigureOut">
              <a:rPr lang="it-IT" smtClean="0"/>
              <a:pPr/>
              <a:t>14/11/2019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9DB730-E046-4B37-B7B0-8D17C65B03AE}" type="slidenum">
              <a:rPr lang="it-IT" smtClean="0"/>
              <a:pPr/>
              <a:t>‹N›</a:t>
            </a:fld>
            <a:endParaRPr lang="it-IT"/>
          </a:p>
        </p:txBody>
      </p:sp>
    </p:spTree>
  </p:cSld>
  <p:clrMapOvr>
    <a:masterClrMapping/>
  </p:clrMapOvr>
  <p:transition spd="slow">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55C505BF-E23E-41DD-940B-3BB8DD1A2235}" type="datetimeFigureOut">
              <a:rPr lang="it-IT" smtClean="0"/>
              <a:pPr/>
              <a:t>14/11/2019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9DB730-E046-4B37-B7B0-8D17C65B03AE}" type="slidenum">
              <a:rPr lang="it-IT" smtClean="0"/>
              <a:pPr/>
              <a:t>‹N›</a:t>
            </a:fld>
            <a:endParaRPr lang="it-IT"/>
          </a:p>
        </p:txBody>
      </p:sp>
    </p:spTree>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55C505BF-E23E-41DD-940B-3BB8DD1A2235}" type="datetimeFigureOut">
              <a:rPr lang="it-IT" smtClean="0"/>
              <a:pPr/>
              <a:t>14/11/2019</a:t>
            </a:fld>
            <a:endParaRPr lang="it-IT"/>
          </a:p>
        </p:txBody>
      </p:sp>
      <p:sp>
        <p:nvSpPr>
          <p:cNvPr id="9" name="Segnaposto numero diapositiva 8"/>
          <p:cNvSpPr>
            <a:spLocks noGrp="1"/>
          </p:cNvSpPr>
          <p:nvPr>
            <p:ph type="sldNum" sz="quarter" idx="15"/>
          </p:nvPr>
        </p:nvSpPr>
        <p:spPr/>
        <p:txBody>
          <a:bodyPr rtlCol="0"/>
          <a:lstStyle/>
          <a:p>
            <a:fld id="{E79DB730-E046-4B37-B7B0-8D17C65B03AE}" type="slidenum">
              <a:rPr lang="it-IT" smtClean="0"/>
              <a:pPr/>
              <a:t>‹N›</a:t>
            </a:fld>
            <a:endParaRPr lang="it-IT"/>
          </a:p>
        </p:txBody>
      </p:sp>
      <p:sp>
        <p:nvSpPr>
          <p:cNvPr id="10" name="Segnaposto piè di pagina 9"/>
          <p:cNvSpPr>
            <a:spLocks noGrp="1"/>
          </p:cNvSpPr>
          <p:nvPr>
            <p:ph type="ftr" sz="quarter" idx="16"/>
          </p:nvPr>
        </p:nvSpPr>
        <p:spPr/>
        <p:txBody>
          <a:bodyPr rtlCol="0"/>
          <a:lstStyle/>
          <a:p>
            <a:endParaRPr lang="it-IT"/>
          </a:p>
        </p:txBody>
      </p:sp>
    </p:spTree>
  </p:cSld>
  <p:clrMapOvr>
    <a:masterClrMapping/>
  </p:clrMapOvr>
  <p:transition spd="slow">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55C505BF-E23E-41DD-940B-3BB8DD1A2235}" type="datetimeFigureOut">
              <a:rPr lang="it-IT" smtClean="0"/>
              <a:pPr/>
              <a:t>14/11/2019</a:t>
            </a:fld>
            <a:endParaRPr lang="it-IT"/>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E79DB730-E046-4B37-B7B0-8D17C65B03AE}"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transition spd="slow">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55C505BF-E23E-41DD-940B-3BB8DD1A2235}" type="datetimeFigureOut">
              <a:rPr lang="it-IT" smtClean="0"/>
              <a:pPr/>
              <a:t>14/11/2019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9DB730-E046-4B37-B7B0-8D17C65B03AE}" type="slidenum">
              <a:rPr lang="it-IT" smtClean="0"/>
              <a:pPr/>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transition spd="slow">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55C505BF-E23E-41DD-940B-3BB8DD1A2235}" type="datetimeFigureOut">
              <a:rPr lang="it-IT" smtClean="0"/>
              <a:pPr/>
              <a:t>14/11/2019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9DB730-E046-4B37-B7B0-8D17C65B03AE}" type="slidenum">
              <a:rPr lang="it-IT" smtClean="0"/>
              <a:pPr/>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transition spd="slow">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55C505BF-E23E-41DD-940B-3BB8DD1A2235}" type="datetimeFigureOut">
              <a:rPr lang="it-IT" smtClean="0"/>
              <a:pPr/>
              <a:t>14/11/2019</a:t>
            </a:fld>
            <a:endParaRPr lang="it-IT"/>
          </a:p>
        </p:txBody>
      </p:sp>
      <p:sp>
        <p:nvSpPr>
          <p:cNvPr id="7" name="Segnaposto numero diapositiva 6"/>
          <p:cNvSpPr>
            <a:spLocks noGrp="1"/>
          </p:cNvSpPr>
          <p:nvPr>
            <p:ph type="sldNum" sz="quarter" idx="11"/>
          </p:nvPr>
        </p:nvSpPr>
        <p:spPr/>
        <p:txBody>
          <a:bodyPr rtlCol="0"/>
          <a:lstStyle/>
          <a:p>
            <a:fld id="{E79DB730-E046-4B37-B7B0-8D17C65B03AE}" type="slidenum">
              <a:rPr lang="it-IT" smtClean="0"/>
              <a:pPr/>
              <a:t>‹N›</a:t>
            </a:fld>
            <a:endParaRPr lang="it-IT"/>
          </a:p>
        </p:txBody>
      </p:sp>
      <p:sp>
        <p:nvSpPr>
          <p:cNvPr id="8" name="Segnaposto piè di pagina 7"/>
          <p:cNvSpPr>
            <a:spLocks noGrp="1"/>
          </p:cNvSpPr>
          <p:nvPr>
            <p:ph type="ftr" sz="quarter" idx="12"/>
          </p:nvPr>
        </p:nvSpPr>
        <p:spPr/>
        <p:txBody>
          <a:bodyPr rtlCol="0"/>
          <a:lstStyle/>
          <a:p>
            <a:endParaRPr lang="it-IT"/>
          </a:p>
        </p:txBody>
      </p:sp>
    </p:spTree>
  </p:cSld>
  <p:clrMapOvr>
    <a:masterClrMapping/>
  </p:clrMapOvr>
  <p:transition spd="slow">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5C505BF-E23E-41DD-940B-3BB8DD1A2235}" type="datetimeFigureOut">
              <a:rPr lang="it-IT" smtClean="0"/>
              <a:pPr/>
              <a:t>14/11/2019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9DB730-E046-4B37-B7B0-8D17C65B03AE}" type="slidenum">
              <a:rPr lang="it-IT" smtClean="0"/>
              <a:pPr/>
              <a:t>‹N›</a:t>
            </a:fld>
            <a:endParaRPr lang="it-IT"/>
          </a:p>
        </p:txBody>
      </p:sp>
    </p:spTree>
  </p:cSld>
  <p:clrMapOvr>
    <a:masterClrMapping/>
  </p:clrMapOvr>
  <p:transition spd="slow">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55C505BF-E23E-41DD-940B-3BB8DD1A2235}" type="datetimeFigureOut">
              <a:rPr lang="it-IT" smtClean="0"/>
              <a:pPr/>
              <a:t>14/11/2019</a:t>
            </a:fld>
            <a:endParaRPr lang="it-IT"/>
          </a:p>
        </p:txBody>
      </p:sp>
      <p:sp>
        <p:nvSpPr>
          <p:cNvPr id="22" name="Segnaposto numero diapositiva 21"/>
          <p:cNvSpPr>
            <a:spLocks noGrp="1"/>
          </p:cNvSpPr>
          <p:nvPr>
            <p:ph type="sldNum" sz="quarter" idx="15"/>
          </p:nvPr>
        </p:nvSpPr>
        <p:spPr/>
        <p:txBody>
          <a:bodyPr rtlCol="0"/>
          <a:lstStyle/>
          <a:p>
            <a:fld id="{E79DB730-E046-4B37-B7B0-8D17C65B03AE}" type="slidenum">
              <a:rPr lang="it-IT" smtClean="0"/>
              <a:pPr/>
              <a:t>‹N›</a:t>
            </a:fld>
            <a:endParaRPr lang="it-IT"/>
          </a:p>
        </p:txBody>
      </p:sp>
      <p:sp>
        <p:nvSpPr>
          <p:cNvPr id="23" name="Segnaposto piè di pagina 22"/>
          <p:cNvSpPr>
            <a:spLocks noGrp="1"/>
          </p:cNvSpPr>
          <p:nvPr>
            <p:ph type="ftr" sz="quarter" idx="16"/>
          </p:nvPr>
        </p:nvSpPr>
        <p:spPr/>
        <p:txBody>
          <a:bodyPr rtlCol="0"/>
          <a:lstStyle/>
          <a:p>
            <a:endParaRPr lang="it-IT"/>
          </a:p>
        </p:txBody>
      </p:sp>
    </p:spTree>
  </p:cSld>
  <p:clrMapOvr>
    <a:overrideClrMapping bg1="lt1" tx1="dk1" bg2="lt2" tx2="dk2" accent1="accent1" accent2="accent2" accent3="accent3" accent4="accent4" accent5="accent5" accent6="accent6" hlink="hlink" folHlink="folHlink"/>
  </p:clrMapOvr>
  <p:transition spd="slow">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55C505BF-E23E-41DD-940B-3BB8DD1A2235}" type="datetimeFigureOut">
              <a:rPr lang="it-IT" smtClean="0"/>
              <a:pPr/>
              <a:t>14/11/2019</a:t>
            </a:fld>
            <a:endParaRPr lang="it-IT"/>
          </a:p>
        </p:txBody>
      </p:sp>
      <p:sp>
        <p:nvSpPr>
          <p:cNvPr id="18" name="Segnaposto numero diapositiva 17"/>
          <p:cNvSpPr>
            <a:spLocks noGrp="1"/>
          </p:cNvSpPr>
          <p:nvPr>
            <p:ph type="sldNum" sz="quarter" idx="11"/>
          </p:nvPr>
        </p:nvSpPr>
        <p:spPr/>
        <p:txBody>
          <a:bodyPr rtlCol="0"/>
          <a:lstStyle/>
          <a:p>
            <a:fld id="{E79DB730-E046-4B37-B7B0-8D17C65B03AE}" type="slidenum">
              <a:rPr lang="it-IT" smtClean="0"/>
              <a:pPr/>
              <a:t>‹N›</a:t>
            </a:fld>
            <a:endParaRPr lang="it-IT"/>
          </a:p>
        </p:txBody>
      </p:sp>
      <p:sp>
        <p:nvSpPr>
          <p:cNvPr id="21" name="Segnaposto piè di pagina 20"/>
          <p:cNvSpPr>
            <a:spLocks noGrp="1"/>
          </p:cNvSpPr>
          <p:nvPr>
            <p:ph type="ftr" sz="quarter" idx="12"/>
          </p:nvPr>
        </p:nvSpPr>
        <p:spPr/>
        <p:txBody>
          <a:bodyPr rtlCol="0"/>
          <a:lstStyle/>
          <a:p>
            <a:endParaRPr lang="it-IT"/>
          </a:p>
        </p:txBody>
      </p:sp>
    </p:spTree>
  </p:cSld>
  <p:clrMapOvr>
    <a:masterClrMapping/>
  </p:clrMapOvr>
  <p:transition spd="slow">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5C505BF-E23E-41DD-940B-3BB8DD1A2235}" type="datetimeFigureOut">
              <a:rPr lang="it-IT" smtClean="0"/>
              <a:pPr/>
              <a:t>14/11/2019</a:t>
            </a:fld>
            <a:endParaRPr lang="it-IT"/>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79DB730-E046-4B37-B7B0-8D17C65B03AE}"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spd="slow">
    <p:zoom/>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67744" y="1844824"/>
            <a:ext cx="6172200" cy="1894362"/>
          </a:xfrm>
        </p:spPr>
        <p:txBody>
          <a:bodyPr>
            <a:normAutofit/>
          </a:bodyPr>
          <a:lstStyle/>
          <a:p>
            <a:pPr algn="ctr"/>
            <a:r>
              <a:rPr lang="it-IT" dirty="0" smtClean="0"/>
              <a:t/>
            </a:r>
            <a:br>
              <a:rPr lang="it-IT" dirty="0" smtClean="0"/>
            </a:br>
            <a:r>
              <a:rPr lang="it-IT" sz="4400" dirty="0" smtClean="0"/>
              <a:t>Annarita </a:t>
            </a:r>
            <a:r>
              <a:rPr lang="it-IT" sz="4400" dirty="0" err="1" smtClean="0"/>
              <a:t>Sidoti</a:t>
            </a:r>
            <a:r>
              <a:rPr lang="it-IT" sz="4400" dirty="0" smtClean="0"/>
              <a:t> </a:t>
            </a:r>
            <a:r>
              <a:rPr lang="it-IT" sz="4400" dirty="0"/>
              <a:t/>
            </a:r>
            <a:br>
              <a:rPr lang="it-IT" sz="4400" dirty="0"/>
            </a:br>
            <a:r>
              <a:rPr lang="it-IT" sz="4400" dirty="0" smtClean="0"/>
              <a:t>una marcia in più</a:t>
            </a:r>
            <a:endParaRPr lang="it-IT" sz="4400" dirty="0"/>
          </a:p>
        </p:txBody>
      </p:sp>
    </p:spTree>
  </p:cSld>
  <p:clrMapOvr>
    <a:masterClrMapping/>
  </p:clrMapOvr>
  <p:transition spd="slow" advClick="0" advTm="3300">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4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40" fill="hold"/>
                                        <p:tgtEl>
                                          <p:spTgt spid="2"/>
                                        </p:tgtEl>
                                        <p:attrNameLst>
                                          <p:attrName>ppt_y</p:attrName>
                                        </p:attrNameLst>
                                      </p:cBhvr>
                                      <p:tavLst>
                                        <p:tav tm="0">
                                          <p:val>
                                            <p:strVal val="#ppt_y"/>
                                          </p:val>
                                        </p:tav>
                                        <p:tav tm="100000">
                                          <p:val>
                                            <p:strVal val="#ppt_y"/>
                                          </p:val>
                                        </p:tav>
                                      </p:tavLst>
                                    </p:anim>
                                    <p:anim calcmode="lin" valueType="num">
                                      <p:cBhvr>
                                        <p:cTn id="9" dur="4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4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4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6" name="Segnaposto contenuto 5" descr="image.jpg"/>
          <p:cNvPicPr>
            <a:picLocks noGrp="1" noChangeAspect="1"/>
          </p:cNvPicPr>
          <p:nvPr>
            <p:ph sz="quarter" idx="1"/>
          </p:nvPr>
        </p:nvPicPr>
        <p:blipFill>
          <a:blip r:embed="rId2" cstate="print"/>
          <a:stretch>
            <a:fillRect/>
          </a:stretch>
        </p:blipFill>
        <p:spPr>
          <a:xfrm>
            <a:off x="0" y="0"/>
            <a:ext cx="9144000" cy="6858000"/>
          </a:xfrm>
        </p:spPr>
      </p:pic>
    </p:spTree>
  </p:cSld>
  <p:clrMapOvr>
    <a:masterClrMapping/>
  </p:clrMapOvr>
  <p:transition spd="slow" advClick="0" advTm="4000">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400" dirty="0" smtClean="0">
                <a:solidFill>
                  <a:srgbClr val="FF0000"/>
                </a:solidFill>
              </a:rPr>
              <a:t>T</a:t>
            </a:r>
            <a:r>
              <a:rPr lang="it-IT" sz="4400" dirty="0" smtClean="0"/>
              <a:t>enacia </a:t>
            </a:r>
            <a:endParaRPr lang="it-IT" sz="4400" dirty="0"/>
          </a:p>
        </p:txBody>
      </p:sp>
      <p:sp>
        <p:nvSpPr>
          <p:cNvPr id="3" name="Segnaposto contenuto 2"/>
          <p:cNvSpPr>
            <a:spLocks noGrp="1"/>
          </p:cNvSpPr>
          <p:nvPr>
            <p:ph sz="quarter" idx="1"/>
          </p:nvPr>
        </p:nvSpPr>
        <p:spPr>
          <a:xfrm>
            <a:off x="0" y="1412776"/>
            <a:ext cx="9144000" cy="5445224"/>
          </a:xfrm>
        </p:spPr>
        <p:txBody>
          <a:bodyPr>
            <a:normAutofit/>
          </a:bodyPr>
          <a:lstStyle/>
          <a:p>
            <a:pPr>
              <a:buNone/>
            </a:pPr>
            <a:r>
              <a:rPr lang="it-IT" dirty="0" smtClean="0"/>
              <a:t>     Nei suoi 45 anni di vita, Annarita ha sempre marciato. In gara e fuori, cercando di debellare il cancro che ha scoperto nel 2009.</a:t>
            </a:r>
          </a:p>
          <a:p>
            <a:pPr>
              <a:buNone/>
            </a:pPr>
            <a:r>
              <a:rPr lang="it-IT" dirty="0" smtClean="0"/>
              <a:t>      Il 31 novembre 2013 Annarita decide di annunciare pubblicamente la sua malattia. «Lo </a:t>
            </a:r>
            <a:r>
              <a:rPr lang="it-IT" b="1" dirty="0" smtClean="0"/>
              <a:t>sport</a:t>
            </a:r>
            <a:r>
              <a:rPr lang="it-IT" dirty="0" smtClean="0"/>
              <a:t> mi ha insegnato a non mollare mai, a credere che la sconfitta non è definitiva sino a quando tu non ti arrendi.</a:t>
            </a:r>
          </a:p>
          <a:p>
            <a:pPr>
              <a:buNone/>
            </a:pPr>
            <a:r>
              <a:rPr lang="it-IT" dirty="0" smtClean="0"/>
              <a:t>      A chi Le chiede chi le dia tanta forza risponde sicura: «La mia famiglia, mio marito Pietro che è medico ed è più preoccupato di me, i miei figli, Alberto, Federico ed Edoardo. Sono piccoli, devono crescere, hanno bisogno della mamma».</a:t>
            </a:r>
          </a:p>
          <a:p>
            <a:pPr>
              <a:buNone/>
            </a:pPr>
            <a:endParaRPr lang="it-IT" dirty="0"/>
          </a:p>
        </p:txBody>
      </p:sp>
    </p:spTree>
  </p:cSld>
  <p:clrMapOvr>
    <a:masterClrMapping/>
  </p:clrMapOvr>
  <p:transition spd="slow" advClick="0" advTm="18000">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p:cTn id="34"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36"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descr="14517573_1100419580035724_8996605594772942362_n.jpg"/>
          <p:cNvPicPr>
            <a:picLocks noGrp="1" noChangeAspect="1"/>
          </p:cNvPicPr>
          <p:nvPr>
            <p:ph sz="quarter" idx="1"/>
          </p:nvPr>
        </p:nvPicPr>
        <p:blipFill>
          <a:blip r:embed="rId2" cstate="print"/>
          <a:stretch>
            <a:fillRect/>
          </a:stretch>
        </p:blipFill>
        <p:spPr>
          <a:xfrm>
            <a:off x="0" y="0"/>
            <a:ext cx="9144000" cy="6858000"/>
          </a:xfrm>
        </p:spPr>
      </p:pic>
    </p:spTree>
  </p:cSld>
  <p:clrMapOvr>
    <a:masterClrMapping/>
  </p:clrMapOvr>
  <p:transition spd="slow" advClick="0" advTm="6000">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260648"/>
            <a:ext cx="7467600" cy="1143000"/>
          </a:xfrm>
        </p:spPr>
        <p:txBody>
          <a:bodyPr/>
          <a:lstStyle/>
          <a:p>
            <a:r>
              <a:rPr lang="it-IT" sz="4400" dirty="0" smtClean="0">
                <a:solidFill>
                  <a:srgbClr val="FF0000"/>
                </a:solidFill>
              </a:rPr>
              <a:t>I</a:t>
            </a:r>
            <a:r>
              <a:rPr lang="it-IT" sz="4400" dirty="0" smtClean="0"/>
              <a:t>mpegno</a:t>
            </a:r>
            <a:r>
              <a:rPr lang="it-IT" dirty="0" smtClean="0"/>
              <a:t> </a:t>
            </a:r>
            <a:endParaRPr lang="it-IT" dirty="0"/>
          </a:p>
        </p:txBody>
      </p:sp>
      <p:sp>
        <p:nvSpPr>
          <p:cNvPr id="3" name="Segnaposto contenuto 2"/>
          <p:cNvSpPr>
            <a:spLocks noGrp="1"/>
          </p:cNvSpPr>
          <p:nvPr>
            <p:ph sz="quarter" idx="1"/>
          </p:nvPr>
        </p:nvSpPr>
        <p:spPr/>
        <p:txBody>
          <a:bodyPr>
            <a:normAutofit/>
          </a:bodyPr>
          <a:lstStyle/>
          <a:p>
            <a:pPr>
              <a:buNone/>
            </a:pPr>
            <a:r>
              <a:rPr lang="it-IT" dirty="0" smtClean="0"/>
              <a:t>   Abile e volenterosa,  non ha smesso di essere così una volta abbandonato l’agonismo: è veramente uno di quegli atleti che non si costruiscono in palestra, ma da qualcosa che hanno nel profondo.  </a:t>
            </a:r>
          </a:p>
          <a:p>
            <a:pPr>
              <a:buNone/>
            </a:pPr>
            <a:r>
              <a:rPr lang="it-IT" dirty="0" smtClean="0"/>
              <a:t>   Quel giorno a Spalato, l’aveva detto: «Non mi faccio prendere più, neanche se dovessi morire». Ed è andata proprio così: Annarita è l’esempio di quelle migliaia di passi messi in fila inseguendo un sogno, la lealtà della sfida con se stessi e poi con gli altri. </a:t>
            </a:r>
          </a:p>
          <a:p>
            <a:endParaRPr lang="it-IT" dirty="0"/>
          </a:p>
        </p:txBody>
      </p:sp>
    </p:spTree>
  </p:cSld>
  <p:clrMapOvr>
    <a:masterClrMapping/>
  </p:clrMapOvr>
  <p:transition spd="slow" advClick="0" advTm="16000">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descr="img1024-700_dettaglio2_Annarita-Sidoti-afp.jpg"/>
          <p:cNvPicPr>
            <a:picLocks noGrp="1" noChangeAspect="1"/>
          </p:cNvPicPr>
          <p:nvPr>
            <p:ph sz="quarter" idx="1"/>
          </p:nvPr>
        </p:nvPicPr>
        <p:blipFill>
          <a:blip r:embed="rId2" cstate="print"/>
          <a:stretch>
            <a:fillRect/>
          </a:stretch>
        </p:blipFill>
        <p:spPr>
          <a:xfrm>
            <a:off x="0" y="0"/>
            <a:ext cx="9144000" cy="6858000"/>
          </a:xfrm>
        </p:spPr>
      </p:pic>
    </p:spTree>
  </p:cSld>
  <p:clrMapOvr>
    <a:masterClrMapping/>
  </p:clrMapOvr>
  <p:transition spd="slow" advClick="0" advTm="4000">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1484784"/>
            <a:ext cx="7467600" cy="4873752"/>
          </a:xfrm>
        </p:spPr>
        <p:txBody>
          <a:bodyPr/>
          <a:lstStyle/>
          <a:p>
            <a:pPr marL="0" indent="0" algn="ctr">
              <a:buNone/>
            </a:pPr>
            <a:r>
              <a:rPr lang="it-IT" dirty="0" smtClean="0"/>
              <a:t> </a:t>
            </a:r>
            <a:r>
              <a:rPr lang="it-IT" b="1" dirty="0"/>
              <a:t>I</a:t>
            </a:r>
            <a:r>
              <a:rPr lang="it-IT" b="1" dirty="0" smtClean="0"/>
              <a:t>l valore di un modello è la sostanza di un Impegno </a:t>
            </a:r>
          </a:p>
          <a:p>
            <a:pPr algn="ctr"/>
            <a:endParaRPr lang="it-IT" b="1" dirty="0"/>
          </a:p>
          <a:p>
            <a:pPr algn="ctr"/>
            <a:endParaRPr lang="it-IT" b="1" dirty="0" smtClean="0"/>
          </a:p>
          <a:p>
            <a:pPr algn="ctr"/>
            <a:endParaRPr lang="it-IT" b="1" dirty="0"/>
          </a:p>
          <a:p>
            <a:pPr algn="ctr"/>
            <a:endParaRPr lang="it-IT" b="1" dirty="0" smtClean="0"/>
          </a:p>
          <a:p>
            <a:pPr algn="ctr"/>
            <a:endParaRPr lang="it-IT" b="1" dirty="0"/>
          </a:p>
          <a:p>
            <a:pPr algn="ctr"/>
            <a:endParaRPr lang="it-IT" b="1" dirty="0" smtClean="0"/>
          </a:p>
          <a:p>
            <a:pPr algn="ctr"/>
            <a:endParaRPr lang="it-IT" b="1" dirty="0"/>
          </a:p>
          <a:p>
            <a:pPr algn="ctr"/>
            <a:endParaRPr lang="it-IT" dirty="0" smtClean="0"/>
          </a:p>
          <a:p>
            <a:pPr marL="0" indent="0" algn="ctr">
              <a:buNone/>
            </a:pPr>
            <a:r>
              <a:rPr lang="it-IT" dirty="0" smtClean="0"/>
              <a:t>4S del liceo scientifico sportivo Alessandro Volta.</a:t>
            </a:r>
          </a:p>
          <a:p>
            <a:pPr algn="ctr"/>
            <a:endParaRPr lang="it-IT" b="1" dirty="0"/>
          </a:p>
        </p:txBody>
      </p:sp>
      <p:sp>
        <p:nvSpPr>
          <p:cNvPr id="2" name="AutoShape 2" descr="blob:https://web.whatsapp.com/47fa0360-6808-44f6-a26f-8910fa52ede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59632" y="2348880"/>
            <a:ext cx="5904656" cy="3321369"/>
          </a:xfrm>
          <a:prstGeom prst="rect">
            <a:avLst/>
          </a:prstGeom>
        </p:spPr>
      </p:pic>
    </p:spTree>
  </p:cSld>
  <p:clrMapOvr>
    <a:masterClrMapping/>
  </p:clrMapOvr>
  <p:transition spd="slow" advClick="0" advTm="8000">
    <p:zoom/>
    <p:sndAc>
      <p:stSnd>
        <p:snd r:embed="rId2" name="Macchina da scrivere"/>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9" end="9"/>
                                            </p:txEl>
                                          </p:spTgt>
                                        </p:tgtEl>
                                        <p:attrNameLst>
                                          <p:attrName>style.visibility</p:attrName>
                                        </p:attrNameLst>
                                      </p:cBhvr>
                                      <p:to>
                                        <p:strVal val="visible"/>
                                      </p:to>
                                    </p:set>
                                    <p:anim calcmode="lin" valueType="num">
                                      <p:cBhvr>
                                        <p:cTn id="16" dur="500" fill="hold"/>
                                        <p:tgtEl>
                                          <p:spTgt spid="3">
                                            <p:txEl>
                                              <p:pRg st="9" end="9"/>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9" end="9"/>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9" end="9"/>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9" end="9"/>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000" b="1" dirty="0" smtClean="0"/>
              <a:t>Un anagramma per la vita </a:t>
            </a:r>
            <a:endParaRPr lang="it-IT" sz="4000" b="1" dirty="0"/>
          </a:p>
        </p:txBody>
      </p:sp>
      <p:sp>
        <p:nvSpPr>
          <p:cNvPr id="3" name="Segnaposto contenuto 2"/>
          <p:cNvSpPr>
            <a:spLocks noGrp="1"/>
          </p:cNvSpPr>
          <p:nvPr>
            <p:ph sz="quarter" idx="1"/>
          </p:nvPr>
        </p:nvSpPr>
        <p:spPr/>
        <p:txBody>
          <a:bodyPr>
            <a:normAutofit/>
          </a:bodyPr>
          <a:lstStyle/>
          <a:p>
            <a:pPr>
              <a:buNone/>
            </a:pPr>
            <a:r>
              <a:rPr lang="it-IT" sz="3200" dirty="0" smtClean="0">
                <a:solidFill>
                  <a:srgbClr val="FF0000"/>
                </a:solidFill>
              </a:rPr>
              <a:t>S  </a:t>
            </a:r>
            <a:r>
              <a:rPr lang="it-IT" sz="3200" dirty="0" err="1" smtClean="0"/>
              <a:t>port</a:t>
            </a:r>
            <a:r>
              <a:rPr lang="it-IT" sz="3200" dirty="0" smtClean="0"/>
              <a:t> (</a:t>
            </a:r>
            <a:r>
              <a:rPr lang="it-IT" sz="3200" dirty="0" err="1" smtClean="0">
                <a:solidFill>
                  <a:srgbClr val="FF0000"/>
                </a:solidFill>
              </a:rPr>
              <a:t>s</a:t>
            </a:r>
            <a:r>
              <a:rPr lang="it-IT" sz="3200" dirty="0" err="1" smtClean="0"/>
              <a:t>icilia</a:t>
            </a:r>
            <a:r>
              <a:rPr lang="it-IT" sz="3200" dirty="0" smtClean="0"/>
              <a:t>)</a:t>
            </a:r>
          </a:p>
          <a:p>
            <a:pPr>
              <a:buNone/>
            </a:pPr>
            <a:r>
              <a:rPr lang="it-IT" sz="3200" dirty="0" smtClean="0">
                <a:solidFill>
                  <a:srgbClr val="FF0000"/>
                </a:solidFill>
              </a:rPr>
              <a:t>I  </a:t>
            </a:r>
            <a:r>
              <a:rPr lang="it-IT" sz="3200" dirty="0" err="1" smtClean="0"/>
              <a:t>ntraprendenza</a:t>
            </a:r>
            <a:endParaRPr lang="it-IT" sz="3200" dirty="0" smtClean="0"/>
          </a:p>
          <a:p>
            <a:pPr>
              <a:buNone/>
            </a:pPr>
            <a:r>
              <a:rPr lang="it-IT" sz="3200" dirty="0" smtClean="0">
                <a:solidFill>
                  <a:srgbClr val="FF0000"/>
                </a:solidFill>
              </a:rPr>
              <a:t>D </a:t>
            </a:r>
            <a:r>
              <a:rPr lang="it-IT" sz="3200" dirty="0" err="1" smtClean="0"/>
              <a:t>eterminazione</a:t>
            </a:r>
            <a:r>
              <a:rPr lang="it-IT" sz="3200" dirty="0" smtClean="0"/>
              <a:t>    </a:t>
            </a:r>
          </a:p>
          <a:p>
            <a:pPr>
              <a:buNone/>
            </a:pPr>
            <a:r>
              <a:rPr lang="it-IT" sz="3200" dirty="0" smtClean="0">
                <a:solidFill>
                  <a:srgbClr val="FF0000"/>
                </a:solidFill>
              </a:rPr>
              <a:t>O </a:t>
            </a:r>
            <a:r>
              <a:rPr lang="it-IT" sz="3200" dirty="0" err="1" smtClean="0"/>
              <a:t>ttimismo</a:t>
            </a:r>
            <a:endParaRPr lang="it-IT" sz="3200" dirty="0" smtClean="0"/>
          </a:p>
          <a:p>
            <a:pPr>
              <a:buNone/>
            </a:pPr>
            <a:r>
              <a:rPr lang="it-IT" sz="3200" dirty="0" smtClean="0">
                <a:solidFill>
                  <a:srgbClr val="FF0000"/>
                </a:solidFill>
              </a:rPr>
              <a:t>T </a:t>
            </a:r>
            <a:r>
              <a:rPr lang="it-IT" sz="3200" dirty="0" err="1" smtClean="0"/>
              <a:t>enacia</a:t>
            </a:r>
            <a:endParaRPr lang="it-IT" sz="3200" dirty="0" smtClean="0"/>
          </a:p>
          <a:p>
            <a:pPr>
              <a:buNone/>
            </a:pPr>
            <a:r>
              <a:rPr lang="it-IT" sz="3200" dirty="0" smtClean="0">
                <a:solidFill>
                  <a:srgbClr val="FF0000"/>
                </a:solidFill>
              </a:rPr>
              <a:t>I </a:t>
            </a:r>
            <a:r>
              <a:rPr lang="it-IT" sz="3200" dirty="0" err="1" smtClean="0"/>
              <a:t>mpegno</a:t>
            </a:r>
            <a:endParaRPr lang="it-IT" sz="3200" dirty="0"/>
          </a:p>
        </p:txBody>
      </p:sp>
    </p:spTree>
  </p:cSld>
  <p:clrMapOvr>
    <a:masterClrMapping/>
  </p:clrMapOvr>
  <p:transition spd="slow" advClick="0" advTm="5400">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p:cTn id="34"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36"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45"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3">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1" presetClass="entr" presetSubtype="0" fill="hold" grpId="0" nodeType="clickEffect">
                                  <p:stCondLst>
                                    <p:cond delay="0"/>
                                  </p:stCondLst>
                                  <p:iterate type="lt">
                                    <p:tmPct val="10000"/>
                                  </p:iterate>
                                  <p:childTnLst>
                                    <p:set>
                                      <p:cBhvr>
                                        <p:cTn id="51" dur="1" fill="hold">
                                          <p:stCondLst>
                                            <p:cond delay="0"/>
                                          </p:stCondLst>
                                        </p:cTn>
                                        <p:tgtEl>
                                          <p:spTgt spid="3">
                                            <p:txEl>
                                              <p:pRg st="4" end="4"/>
                                            </p:txEl>
                                          </p:spTgt>
                                        </p:tgtEl>
                                        <p:attrNameLst>
                                          <p:attrName>style.visibility</p:attrName>
                                        </p:attrNameLst>
                                      </p:cBhvr>
                                      <p:to>
                                        <p:strVal val="visible"/>
                                      </p:to>
                                    </p:set>
                                    <p:anim calcmode="lin" valueType="num">
                                      <p:cBhvr>
                                        <p:cTn id="52"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53"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54"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5"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6" dur="500" tmFilter="0,0; .5, 1; 1, 1"/>
                                        <p:tgtEl>
                                          <p:spTgt spid="3">
                                            <p:txEl>
                                              <p:pRg st="4" end="4"/>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41" presetClass="entr" presetSubtype="0" fill="hold" grpId="0" nodeType="clickEffect">
                                  <p:stCondLst>
                                    <p:cond delay="0"/>
                                  </p:stCondLst>
                                  <p:iterate type="lt">
                                    <p:tmPct val="10000"/>
                                  </p:iterate>
                                  <p:childTnLst>
                                    <p:set>
                                      <p:cBhvr>
                                        <p:cTn id="60" dur="1" fill="hold">
                                          <p:stCondLst>
                                            <p:cond delay="0"/>
                                          </p:stCondLst>
                                        </p:cTn>
                                        <p:tgtEl>
                                          <p:spTgt spid="3">
                                            <p:txEl>
                                              <p:pRg st="5" end="5"/>
                                            </p:txEl>
                                          </p:spTgt>
                                        </p:tgtEl>
                                        <p:attrNameLst>
                                          <p:attrName>style.visibility</p:attrName>
                                        </p:attrNameLst>
                                      </p:cBhvr>
                                      <p:to>
                                        <p:strVal val="visible"/>
                                      </p:to>
                                    </p:set>
                                    <p:anim calcmode="lin" valueType="num">
                                      <p:cBhvr>
                                        <p:cTn id="61"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62"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63"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4"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5" dur="500" tmFilter="0,0; .5, 1; 1, 1"/>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400" dirty="0" smtClean="0">
                <a:solidFill>
                  <a:srgbClr val="FF0000"/>
                </a:solidFill>
              </a:rPr>
              <a:t>S</a:t>
            </a:r>
            <a:r>
              <a:rPr lang="it-IT" sz="4400" dirty="0" smtClean="0"/>
              <a:t>port</a:t>
            </a:r>
            <a:endParaRPr lang="it-IT" sz="4400" dirty="0"/>
          </a:p>
        </p:txBody>
      </p:sp>
      <p:sp>
        <p:nvSpPr>
          <p:cNvPr id="3" name="Segnaposto contenuto 2"/>
          <p:cNvSpPr>
            <a:spLocks noGrp="1"/>
          </p:cNvSpPr>
          <p:nvPr>
            <p:ph sz="quarter" idx="1"/>
          </p:nvPr>
        </p:nvSpPr>
        <p:spPr>
          <a:xfrm>
            <a:off x="457200" y="1412776"/>
            <a:ext cx="8229600" cy="5445224"/>
          </a:xfrm>
        </p:spPr>
        <p:txBody>
          <a:bodyPr>
            <a:normAutofit fontScale="62500" lnSpcReduction="20000"/>
          </a:bodyPr>
          <a:lstStyle/>
          <a:p>
            <a:pPr algn="just">
              <a:buNone/>
            </a:pPr>
            <a:r>
              <a:rPr lang="it-IT" sz="3400" dirty="0" smtClean="0"/>
              <a:t>    La </a:t>
            </a:r>
            <a:r>
              <a:rPr lang="it-IT" sz="3400" dirty="0" err="1" smtClean="0"/>
              <a:t>Sidoti</a:t>
            </a:r>
            <a:r>
              <a:rPr lang="it-IT" sz="3400" dirty="0" smtClean="0"/>
              <a:t> è stata una delle più grandi campionesse dell’atletica italiana, una delle più vincenti in assoluto: Campionessa europea a Spalato 1990, quando aveva solo 21 anni, centrò il bis continentale otto anni dopo, a Budapest 1998, non prima però di essere riuscita a vincere anche l’oro mondiale, sulla pista di Atene, nel 1997. </a:t>
            </a:r>
          </a:p>
          <a:p>
            <a:pPr algn="just">
              <a:buNone/>
            </a:pPr>
            <a:r>
              <a:rPr lang="it-IT" sz="3400" i="1" dirty="0" smtClean="0"/>
              <a:t>Campionati nazionali:</a:t>
            </a:r>
          </a:p>
          <a:p>
            <a:pPr algn="just">
              <a:buNone/>
            </a:pPr>
            <a:r>
              <a:rPr lang="it-IT" sz="3400" b="1" dirty="0" smtClean="0"/>
              <a:t>1</a:t>
            </a:r>
            <a:r>
              <a:rPr lang="it-IT" sz="3400" dirty="0" smtClean="0"/>
              <a:t> volta campionessa nazionale assoluta di marcia 5000 m (1995)</a:t>
            </a:r>
          </a:p>
          <a:p>
            <a:pPr algn="just">
              <a:buNone/>
            </a:pPr>
            <a:r>
              <a:rPr lang="it-IT" sz="3400" b="1" dirty="0" smtClean="0"/>
              <a:t>1</a:t>
            </a:r>
            <a:r>
              <a:rPr lang="it-IT" sz="3400" dirty="0" smtClean="0"/>
              <a:t> volta campionessa nazionale assoluta di marcia 10 km (1991)</a:t>
            </a:r>
          </a:p>
          <a:p>
            <a:pPr algn="just">
              <a:buNone/>
            </a:pPr>
            <a:r>
              <a:rPr lang="it-IT" sz="3400" b="1" dirty="0" smtClean="0"/>
              <a:t>4</a:t>
            </a:r>
            <a:r>
              <a:rPr lang="it-IT" sz="3400" dirty="0" smtClean="0"/>
              <a:t> volte campionessa nazionale assoluta di marcia 20 km (1992, 1995, 2000, 2002)</a:t>
            </a:r>
          </a:p>
          <a:p>
            <a:pPr algn="just">
              <a:buNone/>
            </a:pPr>
            <a:r>
              <a:rPr lang="it-IT" sz="3400" b="1" dirty="0" smtClean="0"/>
              <a:t>4</a:t>
            </a:r>
            <a:r>
              <a:rPr lang="it-IT" sz="3400" dirty="0" smtClean="0"/>
              <a:t> volte campionessa nazionale assoluta indoor di marcia 3000 m (1991, 1994, 2001, 2002)</a:t>
            </a:r>
          </a:p>
          <a:p>
            <a:pPr algn="just">
              <a:buNone/>
            </a:pPr>
            <a:r>
              <a:rPr lang="it-IT" sz="3400" dirty="0" smtClean="0"/>
              <a:t>Orgoglio dello sport </a:t>
            </a:r>
            <a:r>
              <a:rPr lang="it-IT" sz="3400" dirty="0" smtClean="0">
                <a:solidFill>
                  <a:srgbClr val="FF0000"/>
                </a:solidFill>
              </a:rPr>
              <a:t>S</a:t>
            </a:r>
            <a:r>
              <a:rPr lang="it-IT" sz="3400" dirty="0" smtClean="0"/>
              <a:t>iciliano.</a:t>
            </a:r>
          </a:p>
          <a:p>
            <a:pPr algn="just">
              <a:buNone/>
            </a:pPr>
            <a:endParaRPr lang="it-IT" dirty="0"/>
          </a:p>
        </p:txBody>
      </p:sp>
    </p:spTree>
  </p:cSld>
  <p:clrMapOvr>
    <a:masterClrMapping/>
  </p:clrMapOvr>
  <p:transition spd="slow" advClick="0" advTm="16000">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p:cTn id="34"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36"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45"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3">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1" presetClass="entr" presetSubtype="0" fill="hold" grpId="0" nodeType="clickEffect">
                                  <p:stCondLst>
                                    <p:cond delay="0"/>
                                  </p:stCondLst>
                                  <p:iterate type="lt">
                                    <p:tmPct val="10000"/>
                                  </p:iterate>
                                  <p:childTnLst>
                                    <p:set>
                                      <p:cBhvr>
                                        <p:cTn id="51" dur="1" fill="hold">
                                          <p:stCondLst>
                                            <p:cond delay="0"/>
                                          </p:stCondLst>
                                        </p:cTn>
                                        <p:tgtEl>
                                          <p:spTgt spid="3">
                                            <p:txEl>
                                              <p:pRg st="4" end="4"/>
                                            </p:txEl>
                                          </p:spTgt>
                                        </p:tgtEl>
                                        <p:attrNameLst>
                                          <p:attrName>style.visibility</p:attrName>
                                        </p:attrNameLst>
                                      </p:cBhvr>
                                      <p:to>
                                        <p:strVal val="visible"/>
                                      </p:to>
                                    </p:set>
                                    <p:anim calcmode="lin" valueType="num">
                                      <p:cBhvr>
                                        <p:cTn id="52"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53"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54"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5"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6" dur="500" tmFilter="0,0; .5, 1; 1, 1"/>
                                        <p:tgtEl>
                                          <p:spTgt spid="3">
                                            <p:txEl>
                                              <p:pRg st="4" end="4"/>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41" presetClass="entr" presetSubtype="0" fill="hold" grpId="0" nodeType="clickEffect">
                                  <p:stCondLst>
                                    <p:cond delay="0"/>
                                  </p:stCondLst>
                                  <p:iterate type="lt">
                                    <p:tmPct val="10000"/>
                                  </p:iterate>
                                  <p:childTnLst>
                                    <p:set>
                                      <p:cBhvr>
                                        <p:cTn id="60" dur="1" fill="hold">
                                          <p:stCondLst>
                                            <p:cond delay="0"/>
                                          </p:stCondLst>
                                        </p:cTn>
                                        <p:tgtEl>
                                          <p:spTgt spid="3">
                                            <p:txEl>
                                              <p:pRg st="5" end="5"/>
                                            </p:txEl>
                                          </p:spTgt>
                                        </p:tgtEl>
                                        <p:attrNameLst>
                                          <p:attrName>style.visibility</p:attrName>
                                        </p:attrNameLst>
                                      </p:cBhvr>
                                      <p:to>
                                        <p:strVal val="visible"/>
                                      </p:to>
                                    </p:set>
                                    <p:anim calcmode="lin" valueType="num">
                                      <p:cBhvr>
                                        <p:cTn id="61"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62"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63"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4"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5" dur="500" tmFilter="0,0; .5, 1; 1, 1"/>
                                        <p:tgtEl>
                                          <p:spTgt spid="3">
                                            <p:txEl>
                                              <p:pRg st="5" end="5"/>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41" presetClass="entr" presetSubtype="0" fill="hold" grpId="0" nodeType="clickEffect">
                                  <p:stCondLst>
                                    <p:cond delay="0"/>
                                  </p:stCondLst>
                                  <p:iterate type="lt">
                                    <p:tmPct val="10000"/>
                                  </p:iterate>
                                  <p:childTnLst>
                                    <p:set>
                                      <p:cBhvr>
                                        <p:cTn id="69" dur="1" fill="hold">
                                          <p:stCondLst>
                                            <p:cond delay="0"/>
                                          </p:stCondLst>
                                        </p:cTn>
                                        <p:tgtEl>
                                          <p:spTgt spid="3">
                                            <p:txEl>
                                              <p:pRg st="6" end="6"/>
                                            </p:txEl>
                                          </p:spTgt>
                                        </p:tgtEl>
                                        <p:attrNameLst>
                                          <p:attrName>style.visibility</p:attrName>
                                        </p:attrNameLst>
                                      </p:cBhvr>
                                      <p:to>
                                        <p:strVal val="visible"/>
                                      </p:to>
                                    </p:set>
                                    <p:anim calcmode="lin" valueType="num">
                                      <p:cBhvr>
                                        <p:cTn id="70"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71"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72"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3"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4" dur="500" tmFilter="0,0; .5, 1; 1, 1"/>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descr="bc1f5686-4b63-4e14-9201-4df45a8a9a48.jpg"/>
          <p:cNvPicPr>
            <a:picLocks noGrp="1" noChangeAspect="1"/>
          </p:cNvPicPr>
          <p:nvPr>
            <p:ph sz="quarter" idx="1"/>
          </p:nvPr>
        </p:nvPicPr>
        <p:blipFill>
          <a:blip r:embed="rId2" cstate="print"/>
          <a:stretch>
            <a:fillRect/>
          </a:stretch>
        </p:blipFill>
        <p:spPr>
          <a:xfrm>
            <a:off x="0" y="0"/>
            <a:ext cx="9144000" cy="6858000"/>
          </a:xfrm>
        </p:spPr>
      </p:pic>
    </p:spTree>
  </p:cSld>
  <p:clrMapOvr>
    <a:masterClrMapping/>
  </p:clrMapOvr>
  <p:transition spd="slow" advClick="0" advTm="3000">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400" dirty="0" smtClean="0">
                <a:solidFill>
                  <a:srgbClr val="FF0000"/>
                </a:solidFill>
              </a:rPr>
              <a:t>I</a:t>
            </a:r>
            <a:r>
              <a:rPr lang="it-IT" sz="4400" dirty="0" smtClean="0"/>
              <a:t>ntraprendenza</a:t>
            </a:r>
            <a:r>
              <a:rPr lang="it-IT" dirty="0" smtClean="0"/>
              <a:t>  </a:t>
            </a:r>
            <a:endParaRPr lang="it-IT" dirty="0"/>
          </a:p>
        </p:txBody>
      </p:sp>
      <p:sp>
        <p:nvSpPr>
          <p:cNvPr id="3" name="Segnaposto contenuto 2"/>
          <p:cNvSpPr>
            <a:spLocks noGrp="1"/>
          </p:cNvSpPr>
          <p:nvPr>
            <p:ph sz="quarter" idx="1"/>
          </p:nvPr>
        </p:nvSpPr>
        <p:spPr/>
        <p:txBody>
          <a:bodyPr>
            <a:normAutofit/>
          </a:bodyPr>
          <a:lstStyle/>
          <a:p>
            <a:pPr>
              <a:buNone/>
            </a:pPr>
            <a:r>
              <a:rPr lang="it-IT" dirty="0" smtClean="0"/>
              <a:t>    “Grande” specialista malgrado la “piccola” statura (1.50), ha rappresentato l’Italia in sei edizioni dei Mondiali e in tre dei Giochi olimpici.</a:t>
            </a:r>
          </a:p>
          <a:p>
            <a:pPr>
              <a:buNone/>
            </a:pPr>
            <a:r>
              <a:rPr lang="it-IT" dirty="0" smtClean="0"/>
              <a:t>    Ha scelto la marcia sulla spinta di Carmela </a:t>
            </a:r>
            <a:r>
              <a:rPr lang="it-IT" dirty="0" err="1" smtClean="0"/>
              <a:t>Aiello</a:t>
            </a:r>
            <a:r>
              <a:rPr lang="it-IT" dirty="0" smtClean="0"/>
              <a:t>, sua insegnante di educazione fisica alle scuole medie. Poi ha speso quasi tutta la carriera con la </a:t>
            </a:r>
            <a:r>
              <a:rPr lang="it-IT" dirty="0" err="1" smtClean="0"/>
              <a:t>Tyndaris</a:t>
            </a:r>
            <a:r>
              <a:rPr lang="it-IT" dirty="0" smtClean="0"/>
              <a:t> Pattese, sempre seguita dal professor Salvatore Coletta (allenatore). </a:t>
            </a:r>
            <a:endParaRPr lang="it-IT" dirty="0"/>
          </a:p>
        </p:txBody>
      </p:sp>
    </p:spTree>
  </p:cSld>
  <p:clrMapOvr>
    <a:masterClrMapping/>
  </p:clrMapOvr>
  <p:transition spd="slow" advClick="0" advTm="13000">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6" name="Segnaposto contenuto 5" descr="photo_49624.jpg"/>
          <p:cNvPicPr>
            <a:picLocks noGrp="1" noChangeAspect="1"/>
          </p:cNvPicPr>
          <p:nvPr>
            <p:ph sz="quarter" idx="1"/>
          </p:nvPr>
        </p:nvPicPr>
        <p:blipFill>
          <a:blip r:embed="rId2" cstate="print"/>
          <a:stretch>
            <a:fillRect/>
          </a:stretch>
        </p:blipFill>
        <p:spPr>
          <a:xfrm>
            <a:off x="0" y="0"/>
            <a:ext cx="9144000" cy="6858000"/>
          </a:xfrm>
        </p:spPr>
      </p:pic>
    </p:spTree>
  </p:cSld>
  <p:clrMapOvr>
    <a:masterClrMapping/>
  </p:clrMapOvr>
  <p:transition spd="slow" advClick="0" advTm="4000">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400" dirty="0" smtClean="0">
                <a:solidFill>
                  <a:srgbClr val="FF0000"/>
                </a:solidFill>
              </a:rPr>
              <a:t>D</a:t>
            </a:r>
            <a:r>
              <a:rPr lang="it-IT" sz="4400" dirty="0" smtClean="0"/>
              <a:t>eterminazione</a:t>
            </a:r>
            <a:r>
              <a:rPr lang="it-IT" dirty="0" smtClean="0"/>
              <a:t> </a:t>
            </a:r>
            <a:endParaRPr lang="it-IT" dirty="0"/>
          </a:p>
        </p:txBody>
      </p:sp>
      <p:sp>
        <p:nvSpPr>
          <p:cNvPr id="3" name="Segnaposto contenuto 2"/>
          <p:cNvSpPr>
            <a:spLocks noGrp="1"/>
          </p:cNvSpPr>
          <p:nvPr>
            <p:ph sz="quarter" idx="1"/>
          </p:nvPr>
        </p:nvSpPr>
        <p:spPr/>
        <p:txBody>
          <a:bodyPr/>
          <a:lstStyle/>
          <a:p>
            <a:pPr>
              <a:buNone/>
            </a:pPr>
            <a:r>
              <a:rPr lang="it-IT" dirty="0" smtClean="0"/>
              <a:t>   E’ stata una colonna della marcia in Italia (47 presenze in azzurro, tre partecipazioni olimpiche, sei mondiali), probabilmente penalizzata dall’allungarsi delle distanze dai 10 km originari fino agli attuali 20 km, distanza sulla quale firmò comunque un prestigioso 1h28'38". Con le compagne d’allenamento e di nazionale Elisabetta </a:t>
            </a:r>
            <a:r>
              <a:rPr lang="it-IT" dirty="0" err="1" smtClean="0"/>
              <a:t>Perrone</a:t>
            </a:r>
            <a:r>
              <a:rPr lang="it-IT" dirty="0" smtClean="0"/>
              <a:t> ed Erika </a:t>
            </a:r>
            <a:r>
              <a:rPr lang="it-IT" dirty="0" err="1" smtClean="0"/>
              <a:t>Alfridi</a:t>
            </a:r>
            <a:r>
              <a:rPr lang="it-IT" dirty="0" smtClean="0"/>
              <a:t> (ma poi anche con una giovanissima Elisa </a:t>
            </a:r>
            <a:r>
              <a:rPr lang="it-IT" dirty="0" err="1" smtClean="0"/>
              <a:t>Rigaudo</a:t>
            </a:r>
            <a:r>
              <a:rPr lang="it-IT" dirty="0" smtClean="0"/>
              <a:t>) costituì un gruppo di valore straordinario, in quello che con ogni probabilità è stato il momento di maggior competitività della marcia italiana al femminile. </a:t>
            </a:r>
            <a:endParaRPr lang="it-IT" dirty="0"/>
          </a:p>
        </p:txBody>
      </p:sp>
    </p:spTree>
  </p:cSld>
  <p:clrMapOvr>
    <a:masterClrMapping/>
  </p:clrMapOvr>
  <p:transition spd="slow" advClick="0" advTm="18000">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descr="sidoti00041.jpg"/>
          <p:cNvPicPr>
            <a:picLocks noGrp="1" noChangeAspect="1"/>
          </p:cNvPicPr>
          <p:nvPr>
            <p:ph sz="quarter" idx="1"/>
          </p:nvPr>
        </p:nvPicPr>
        <p:blipFill>
          <a:blip r:embed="rId2" cstate="print"/>
          <a:stretch>
            <a:fillRect/>
          </a:stretch>
        </p:blipFill>
        <p:spPr>
          <a:xfrm>
            <a:off x="0" y="0"/>
            <a:ext cx="9144000" cy="6857999"/>
          </a:xfrm>
        </p:spPr>
      </p:pic>
    </p:spTree>
  </p:cSld>
  <p:clrMapOvr>
    <a:masterClrMapping/>
  </p:clrMapOvr>
  <p:transition spd="slow" advClick="0" advTm="4000">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400" dirty="0" smtClean="0">
                <a:solidFill>
                  <a:srgbClr val="FF0000"/>
                </a:solidFill>
              </a:rPr>
              <a:t>O</a:t>
            </a:r>
            <a:r>
              <a:rPr lang="it-IT" sz="4400" dirty="0" smtClean="0"/>
              <a:t>ttimismo</a:t>
            </a:r>
            <a:r>
              <a:rPr lang="it-IT" dirty="0" smtClean="0"/>
              <a:t> </a:t>
            </a:r>
            <a:endParaRPr lang="it-IT" dirty="0"/>
          </a:p>
        </p:txBody>
      </p:sp>
      <p:sp>
        <p:nvSpPr>
          <p:cNvPr id="3" name="Segnaposto contenuto 2"/>
          <p:cNvSpPr>
            <a:spLocks noGrp="1"/>
          </p:cNvSpPr>
          <p:nvPr>
            <p:ph sz="quarter" idx="1"/>
          </p:nvPr>
        </p:nvSpPr>
        <p:spPr/>
        <p:txBody>
          <a:bodyPr/>
          <a:lstStyle/>
          <a:p>
            <a:pPr>
              <a:buNone/>
            </a:pPr>
            <a:r>
              <a:rPr lang="it-IT" dirty="0" smtClean="0"/>
              <a:t>   La marciatrice siciliana, madre di tre bambini, ha lottato come una leonessa , sempre con il sorriso, aggrappata alla vita in nome dei suoi figli, trovando anche la forza di raccontare pubblicamente la sua vicenda.</a:t>
            </a:r>
          </a:p>
          <a:p>
            <a:pPr>
              <a:buNone/>
            </a:pPr>
            <a:r>
              <a:rPr lang="it-IT" dirty="0" smtClean="0"/>
              <a:t>    Le sue gare, esprimono gioia pura, in quegli sguardi felici si coglie il sacrificio che sboccia nel trionfo. Questa è  l’essenza dello sport pulito ! I successi di Annarita sono anche di tutti quelli che ci hanno provato dando tutto.</a:t>
            </a:r>
            <a:endParaRPr lang="it-IT" dirty="0"/>
          </a:p>
        </p:txBody>
      </p:sp>
    </p:spTree>
  </p:cSld>
  <p:clrMapOvr>
    <a:masterClrMapping/>
  </p:clrMapOvr>
  <p:transition spd="slow" advClick="0" advTm="16000">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595</TotalTime>
  <Words>586</Words>
  <Application>Microsoft Office PowerPoint</Application>
  <PresentationFormat>Presentazione su schermo (4:3)</PresentationFormat>
  <Paragraphs>41</Paragraphs>
  <Slides>15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15</vt:i4>
      </vt:variant>
    </vt:vector>
  </HeadingPairs>
  <TitlesOfParts>
    <vt:vector size="19" baseType="lpstr">
      <vt:lpstr>Century Schoolbook</vt:lpstr>
      <vt:lpstr>Wingdings</vt:lpstr>
      <vt:lpstr>Wingdings 2</vt:lpstr>
      <vt:lpstr>Loggia</vt:lpstr>
      <vt:lpstr> Annarita Sidoti  una marcia in più</vt:lpstr>
      <vt:lpstr>Un anagramma per la vita </vt:lpstr>
      <vt:lpstr>Sport</vt:lpstr>
      <vt:lpstr>Presentazione standard di PowerPoint</vt:lpstr>
      <vt:lpstr>Intraprendenza  </vt:lpstr>
      <vt:lpstr>Presentazione standard di PowerPoint</vt:lpstr>
      <vt:lpstr>Determinazione </vt:lpstr>
      <vt:lpstr>Presentazione standard di PowerPoint</vt:lpstr>
      <vt:lpstr>Ottimismo </vt:lpstr>
      <vt:lpstr>Presentazione standard di PowerPoint</vt:lpstr>
      <vt:lpstr>Tenacia </vt:lpstr>
      <vt:lpstr>Presentazione standard di PowerPoint</vt:lpstr>
      <vt:lpstr>Impegno </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Annarita Sidoti : un marcia in più</dc:title>
  <dc:creator>Utente</dc:creator>
  <cp:lastModifiedBy>PC01</cp:lastModifiedBy>
  <cp:revision>38</cp:revision>
  <dcterms:created xsi:type="dcterms:W3CDTF">2019-11-02T15:17:40Z</dcterms:created>
  <dcterms:modified xsi:type="dcterms:W3CDTF">2019-11-14T09:21:16Z</dcterms:modified>
</cp:coreProperties>
</file>